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ropika" charset="1" panose="00000500000000000000"/>
      <p:regular r:id="rId17"/>
    </p:embeddedFont>
    <p:embeddedFont>
      <p:font typeface="Jua" charset="1" panose="00000000000000000000"/>
      <p:regular r:id="rId18"/>
    </p:embeddedFont>
    <p:embeddedFont>
      <p:font typeface="Bricolage Grotesque Bold" charset="1" panose="020B0605040402000204"/>
      <p:regular r:id="rId19"/>
    </p:embeddedFont>
    <p:embeddedFont>
      <p:font typeface="Racing Sans One" charset="1" panose="02000000000000000000"/>
      <p:regular r:id="rId20"/>
    </p:embeddedFont>
    <p:embeddedFont>
      <p:font typeface="Poppins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11" Target="https://www.linkedin.com/in/mohi-gupta-17b8b51b6?utm_source=share&amp;utm_campaign=share_via&amp;utm_content=profile&amp;utm_medium=android_app" TargetMode="External" Type="http://schemas.openxmlformats.org/officeDocument/2006/relationships/hyperlink"/><Relationship Id="rId12" Target="../media/image9.png" Type="http://schemas.openxmlformats.org/officeDocument/2006/relationships/image"/><Relationship Id="rId13" Target="../media/image10.svg" Type="http://schemas.openxmlformats.org/officeDocument/2006/relationships/image"/><Relationship Id="rId14" Target="../media/image78.png" Type="http://schemas.openxmlformats.org/officeDocument/2006/relationships/image"/><Relationship Id="rId15" Target="../media/image79.svg" Type="http://schemas.openxmlformats.org/officeDocument/2006/relationships/image"/><Relationship Id="rId16" Target="https://lookerstudio.google.com/s/gfa1cqlXWEM"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50.pn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gif" Type="http://schemas.openxmlformats.org/officeDocument/2006/relationships/image"/><Relationship Id="rId9" Target="../media/image2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26.png" Type="http://schemas.openxmlformats.org/officeDocument/2006/relationships/image"/><Relationship Id="rId16" Target="../media/image51.png" Type="http://schemas.openxmlformats.org/officeDocument/2006/relationships/image"/><Relationship Id="rId17" Target="../media/image52.png" Type="http://schemas.openxmlformats.org/officeDocument/2006/relationships/image"/><Relationship Id="rId18" Target="../media/image5.png" Type="http://schemas.openxmlformats.org/officeDocument/2006/relationships/image"/><Relationship Id="rId19" Target="../media/image6.svg" Type="http://schemas.openxmlformats.org/officeDocument/2006/relationships/image"/><Relationship Id="rId2" Target="../media/image1.png" Type="http://schemas.openxmlformats.org/officeDocument/2006/relationships/image"/><Relationship Id="rId20" Target="../media/image7.png" Type="http://schemas.openxmlformats.org/officeDocument/2006/relationships/image"/><Relationship Id="rId21" Target="../media/image8.svg" Type="http://schemas.openxmlformats.org/officeDocument/2006/relationships/image"/><Relationship Id="rId22" Target="../media/image53.png" Type="http://schemas.openxmlformats.org/officeDocument/2006/relationships/image"/><Relationship Id="rId23" Target="../media/image54.svg" Type="http://schemas.openxmlformats.org/officeDocument/2006/relationships/image"/><Relationship Id="rId24" Target="../media/image55.png" Type="http://schemas.openxmlformats.org/officeDocument/2006/relationships/image"/><Relationship Id="rId25" Target="../media/image56.svg" Type="http://schemas.openxmlformats.org/officeDocument/2006/relationships/image"/><Relationship Id="rId26" Target="../media/image57.png" Type="http://schemas.openxmlformats.org/officeDocument/2006/relationships/image"/><Relationship Id="rId27" Target="../media/image58.sv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9.jpeg" Type="http://schemas.openxmlformats.org/officeDocument/2006/relationships/image"/><Relationship Id="rId5" Target="../media/image60.jpeg" Type="http://schemas.openxmlformats.org/officeDocument/2006/relationships/image"/><Relationship Id="rId6" Target="../media/image61.jpe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 Id="rId9"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5.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6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0">
            <a:off x="-7281905" y="-11282405"/>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69509">
            <a:off x="-4869046" y="5529027"/>
            <a:ext cx="9095788" cy="7458547"/>
          </a:xfrm>
          <a:custGeom>
            <a:avLst/>
            <a:gdLst/>
            <a:ahLst/>
            <a:cxnLst/>
            <a:rect r="r" b="b" t="t" l="l"/>
            <a:pathLst>
              <a:path h="7458547" w="9095788">
                <a:moveTo>
                  <a:pt x="0" y="0"/>
                </a:moveTo>
                <a:lnTo>
                  <a:pt x="9095788" y="0"/>
                </a:lnTo>
                <a:lnTo>
                  <a:pt x="9095788" y="7458546"/>
                </a:lnTo>
                <a:lnTo>
                  <a:pt x="0" y="7458546"/>
                </a:lnTo>
                <a:lnTo>
                  <a:pt x="0" y="0"/>
                </a:lnTo>
                <a:close/>
              </a:path>
            </a:pathLst>
          </a:custGeom>
          <a:blipFill>
            <a:blip r:embed="rId4"/>
            <a:stretch>
              <a:fillRect l="0" t="0" r="0" b="0"/>
            </a:stretch>
          </a:blipFill>
        </p:spPr>
      </p:sp>
      <p:sp>
        <p:nvSpPr>
          <p:cNvPr name="Freeform 4" id="4"/>
          <p:cNvSpPr/>
          <p:nvPr/>
        </p:nvSpPr>
        <p:spPr>
          <a:xfrm flipH="false" flipV="false" rot="4591843">
            <a:off x="12758405" y="-4953388"/>
            <a:ext cx="11059190" cy="9151480"/>
          </a:xfrm>
          <a:custGeom>
            <a:avLst/>
            <a:gdLst/>
            <a:ahLst/>
            <a:cxnLst/>
            <a:rect r="r" b="b" t="t" l="l"/>
            <a:pathLst>
              <a:path h="9151480" w="11059190">
                <a:moveTo>
                  <a:pt x="0" y="0"/>
                </a:moveTo>
                <a:lnTo>
                  <a:pt x="11059190" y="0"/>
                </a:lnTo>
                <a:lnTo>
                  <a:pt x="11059190" y="9151479"/>
                </a:lnTo>
                <a:lnTo>
                  <a:pt x="0" y="9151479"/>
                </a:lnTo>
                <a:lnTo>
                  <a:pt x="0" y="0"/>
                </a:lnTo>
                <a:close/>
              </a:path>
            </a:pathLst>
          </a:custGeom>
          <a:blipFill>
            <a:blip r:embed="rId5"/>
            <a:stretch>
              <a:fillRect l="0" t="0" r="0" b="0"/>
            </a:stretch>
          </a:blipFill>
        </p:spPr>
      </p:sp>
      <p:sp>
        <p:nvSpPr>
          <p:cNvPr name="TextBox 5" id="5"/>
          <p:cNvSpPr txBox="true"/>
          <p:nvPr/>
        </p:nvSpPr>
        <p:spPr>
          <a:xfrm rot="0">
            <a:off x="3755862" y="5466520"/>
            <a:ext cx="10776277" cy="2420430"/>
          </a:xfrm>
          <a:prstGeom prst="rect">
            <a:avLst/>
          </a:prstGeom>
        </p:spPr>
        <p:txBody>
          <a:bodyPr anchor="t" rtlCol="false" tIns="0" lIns="0" bIns="0" rIns="0">
            <a:spAutoFit/>
          </a:bodyPr>
          <a:lstStyle/>
          <a:p>
            <a:pPr algn="ctr" marL="0" indent="0" lvl="0">
              <a:lnSpc>
                <a:spcPts val="18065"/>
              </a:lnSpc>
              <a:spcBef>
                <a:spcPct val="0"/>
              </a:spcBef>
            </a:pPr>
            <a:r>
              <a:rPr lang="en-US" sz="18623">
                <a:solidFill>
                  <a:srgbClr val="EF4B33"/>
                </a:solidFill>
                <a:latin typeface="Tropika"/>
                <a:ea typeface="Tropika"/>
                <a:cs typeface="Tropika"/>
                <a:sym typeface="Tropika"/>
              </a:rPr>
              <a:t>CASE STUDY</a:t>
            </a:r>
          </a:p>
        </p:txBody>
      </p:sp>
      <p:sp>
        <p:nvSpPr>
          <p:cNvPr name="TextBox 6" id="6"/>
          <p:cNvSpPr txBox="true"/>
          <p:nvPr/>
        </p:nvSpPr>
        <p:spPr>
          <a:xfrm rot="0">
            <a:off x="3755862" y="3215636"/>
            <a:ext cx="10776277" cy="2492244"/>
          </a:xfrm>
          <a:prstGeom prst="rect">
            <a:avLst/>
          </a:prstGeom>
        </p:spPr>
        <p:txBody>
          <a:bodyPr anchor="t" rtlCol="false" tIns="0" lIns="0" bIns="0" rIns="0">
            <a:spAutoFit/>
          </a:bodyPr>
          <a:lstStyle/>
          <a:p>
            <a:pPr algn="ctr" marL="0" indent="0" lvl="0">
              <a:lnSpc>
                <a:spcPts val="18543"/>
              </a:lnSpc>
              <a:spcBef>
                <a:spcPct val="0"/>
              </a:spcBef>
            </a:pPr>
            <a:r>
              <a:rPr lang="en-US" sz="19117">
                <a:solidFill>
                  <a:srgbClr val="EF4B33"/>
                </a:solidFill>
                <a:latin typeface="Tropika"/>
                <a:ea typeface="Tropika"/>
                <a:cs typeface="Tropika"/>
                <a:sym typeface="Tropika"/>
              </a:rPr>
              <a:t>ZOMATO</a:t>
            </a:r>
          </a:p>
        </p:txBody>
      </p:sp>
      <p:sp>
        <p:nvSpPr>
          <p:cNvPr name="Freeform 7" id="7"/>
          <p:cNvSpPr/>
          <p:nvPr/>
        </p:nvSpPr>
        <p:spPr>
          <a:xfrm flipH="false" flipV="false" rot="3611281">
            <a:off x="13670572" y="3386036"/>
            <a:ext cx="1467280" cy="1921439"/>
          </a:xfrm>
          <a:custGeom>
            <a:avLst/>
            <a:gdLst/>
            <a:ahLst/>
            <a:cxnLst/>
            <a:rect r="r" b="b" t="t" l="l"/>
            <a:pathLst>
              <a:path h="1921439" w="1467280">
                <a:moveTo>
                  <a:pt x="0" y="0"/>
                </a:moveTo>
                <a:lnTo>
                  <a:pt x="1467280" y="0"/>
                </a:lnTo>
                <a:lnTo>
                  <a:pt x="1467280" y="1921438"/>
                </a:lnTo>
                <a:lnTo>
                  <a:pt x="0" y="1921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798985" y="4990905"/>
            <a:ext cx="552347" cy="716975"/>
          </a:xfrm>
          <a:custGeom>
            <a:avLst/>
            <a:gdLst/>
            <a:ahLst/>
            <a:cxnLst/>
            <a:rect r="r" b="b" t="t" l="l"/>
            <a:pathLst>
              <a:path h="716975" w="552347">
                <a:moveTo>
                  <a:pt x="0" y="0"/>
                </a:moveTo>
                <a:lnTo>
                  <a:pt x="552347" y="0"/>
                </a:lnTo>
                <a:lnTo>
                  <a:pt x="552347" y="716975"/>
                </a:lnTo>
                <a:lnTo>
                  <a:pt x="0" y="7169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13537154" y="9063903"/>
            <a:ext cx="1455767" cy="1559919"/>
          </a:xfrm>
          <a:custGeom>
            <a:avLst/>
            <a:gdLst/>
            <a:ahLst/>
            <a:cxnLst/>
            <a:rect r="r" b="b" t="t" l="l"/>
            <a:pathLst>
              <a:path h="1559919" w="1455767">
                <a:moveTo>
                  <a:pt x="0" y="0"/>
                </a:moveTo>
                <a:lnTo>
                  <a:pt x="1455767" y="0"/>
                </a:lnTo>
                <a:lnTo>
                  <a:pt x="1455767" y="1559920"/>
                </a:lnTo>
                <a:lnTo>
                  <a:pt x="0" y="15599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0" id="10"/>
          <p:cNvSpPr/>
          <p:nvPr/>
        </p:nvSpPr>
        <p:spPr>
          <a:xfrm flipH="false" flipV="false" rot="0">
            <a:off x="6037054" y="-531219"/>
            <a:ext cx="1455767" cy="1559919"/>
          </a:xfrm>
          <a:custGeom>
            <a:avLst/>
            <a:gdLst/>
            <a:ahLst/>
            <a:cxnLst/>
            <a:rect r="r" b="b" t="t" l="l"/>
            <a:pathLst>
              <a:path h="1559919" w="1455767">
                <a:moveTo>
                  <a:pt x="0" y="0"/>
                </a:moveTo>
                <a:lnTo>
                  <a:pt x="1455767" y="0"/>
                </a:lnTo>
                <a:lnTo>
                  <a:pt x="1455767" y="1559919"/>
                </a:lnTo>
                <a:lnTo>
                  <a:pt x="0" y="15599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1" id="11"/>
          <p:cNvSpPr/>
          <p:nvPr/>
        </p:nvSpPr>
        <p:spPr>
          <a:xfrm flipH="false" flipV="false" rot="0">
            <a:off x="14116260" y="5349393"/>
            <a:ext cx="4171740" cy="4759674"/>
          </a:xfrm>
          <a:custGeom>
            <a:avLst/>
            <a:gdLst/>
            <a:ahLst/>
            <a:cxnLst/>
            <a:rect r="r" b="b" t="t" l="l"/>
            <a:pathLst>
              <a:path h="4759674" w="4171740">
                <a:moveTo>
                  <a:pt x="0" y="0"/>
                </a:moveTo>
                <a:lnTo>
                  <a:pt x="4171740" y="0"/>
                </a:lnTo>
                <a:lnTo>
                  <a:pt x="4171740" y="4759674"/>
                </a:lnTo>
                <a:lnTo>
                  <a:pt x="0" y="47596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2167013" y="162255"/>
            <a:ext cx="7315200" cy="2918981"/>
          </a:xfrm>
          <a:custGeom>
            <a:avLst/>
            <a:gdLst/>
            <a:ahLst/>
            <a:cxnLst/>
            <a:rect r="r" b="b" t="t" l="l"/>
            <a:pathLst>
              <a:path h="2918981" w="7315200">
                <a:moveTo>
                  <a:pt x="0" y="0"/>
                </a:moveTo>
                <a:lnTo>
                  <a:pt x="7315200" y="0"/>
                </a:lnTo>
                <a:lnTo>
                  <a:pt x="7315200" y="2918981"/>
                </a:lnTo>
                <a:lnTo>
                  <a:pt x="0" y="2918981"/>
                </a:lnTo>
                <a:lnTo>
                  <a:pt x="0" y="0"/>
                </a:lnTo>
                <a:close/>
              </a:path>
            </a:pathLst>
          </a:custGeom>
          <a:blipFill>
            <a:blip r:embed="rId14">
              <a:alphaModFix amt="65000"/>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4617428" y="8029825"/>
            <a:ext cx="9053144" cy="732155"/>
          </a:xfrm>
          <a:prstGeom prst="rect">
            <a:avLst/>
          </a:prstGeom>
        </p:spPr>
        <p:txBody>
          <a:bodyPr anchor="t" rtlCol="false" tIns="0" lIns="0" bIns="0" rIns="0">
            <a:spAutoFit/>
          </a:bodyPr>
          <a:lstStyle/>
          <a:p>
            <a:pPr algn="ctr">
              <a:lnSpc>
                <a:spcPts val="5319"/>
              </a:lnSpc>
            </a:pPr>
            <a:r>
              <a:rPr lang="en-US" sz="3799">
                <a:solidFill>
                  <a:srgbClr val="FDE6DB"/>
                </a:solidFill>
                <a:latin typeface="Jua"/>
                <a:ea typeface="Jua"/>
                <a:cs typeface="Jua"/>
                <a:sym typeface="Jua"/>
              </a:rPr>
              <a:t>Presented By - Mohi Gupta</a:t>
            </a:r>
          </a:p>
        </p:txBody>
      </p:sp>
      <p:sp>
        <p:nvSpPr>
          <p:cNvPr name="TextBox 14" id="14"/>
          <p:cNvSpPr txBox="true"/>
          <p:nvPr/>
        </p:nvSpPr>
        <p:spPr>
          <a:xfrm rot="0">
            <a:off x="6827818" y="2345482"/>
            <a:ext cx="4632365"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Bricolage Grotesque Bold"/>
                <a:ea typeface="Bricolage Grotesque Bold"/>
                <a:cs typeface="Bricolage Grotesque Bold"/>
                <a:sym typeface="Bricolage Grotesque Bold"/>
              </a:rPr>
              <a:t>Data Analytics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D0E00"/>
        </a:solidFill>
      </p:bgPr>
    </p:bg>
    <p:spTree>
      <p:nvGrpSpPr>
        <p:cNvPr id="1" name=""/>
        <p:cNvGrpSpPr/>
        <p:nvPr/>
      </p:nvGrpSpPr>
      <p:grpSpPr>
        <a:xfrm>
          <a:off x="0" y="0"/>
          <a:ext cx="0" cy="0"/>
          <a:chOff x="0" y="0"/>
          <a:chExt cx="0" cy="0"/>
        </a:xfrm>
      </p:grpSpPr>
      <p:sp>
        <p:nvSpPr>
          <p:cNvPr name="Freeform 2" id="2"/>
          <p:cNvSpPr/>
          <p:nvPr/>
        </p:nvSpPr>
        <p:spPr>
          <a:xfrm flipH="false" flipV="false" rot="0">
            <a:off x="-8138731" y="-11282405"/>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611281">
            <a:off x="5890201" y="550836"/>
            <a:ext cx="1820454" cy="2383928"/>
          </a:xfrm>
          <a:custGeom>
            <a:avLst/>
            <a:gdLst/>
            <a:ahLst/>
            <a:cxnLst/>
            <a:rect r="r" b="b" t="t" l="l"/>
            <a:pathLst>
              <a:path h="2383928" w="1820454">
                <a:moveTo>
                  <a:pt x="0" y="0"/>
                </a:moveTo>
                <a:lnTo>
                  <a:pt x="1820454" y="0"/>
                </a:lnTo>
                <a:lnTo>
                  <a:pt x="1820454" y="2383928"/>
                </a:lnTo>
                <a:lnTo>
                  <a:pt x="0" y="238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3611281">
            <a:off x="11441550" y="7712676"/>
            <a:ext cx="1820454" cy="2383928"/>
          </a:xfrm>
          <a:custGeom>
            <a:avLst/>
            <a:gdLst/>
            <a:ahLst/>
            <a:cxnLst/>
            <a:rect r="r" b="b" t="t" l="l"/>
            <a:pathLst>
              <a:path h="2383928" w="1820454">
                <a:moveTo>
                  <a:pt x="1820454" y="2383928"/>
                </a:moveTo>
                <a:lnTo>
                  <a:pt x="0" y="2383928"/>
                </a:lnTo>
                <a:lnTo>
                  <a:pt x="0" y="0"/>
                </a:lnTo>
                <a:lnTo>
                  <a:pt x="1820454" y="0"/>
                </a:lnTo>
                <a:lnTo>
                  <a:pt x="1820454" y="2383928"/>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6"/>
          <a:stretch>
            <a:fillRect/>
          </a:stretch>
        </p:blipFill>
        <p:spPr>
          <a:xfrm rot="0">
            <a:off x="-93371" y="-1149566"/>
            <a:ext cx="18120077" cy="13936688"/>
          </a:xfrm>
          <a:prstGeom prst="rect">
            <a:avLst/>
          </a:prstGeom>
        </p:spPr>
      </p:pic>
      <p:sp>
        <p:nvSpPr>
          <p:cNvPr name="TextBox 6" id="6"/>
          <p:cNvSpPr txBox="true"/>
          <p:nvPr/>
        </p:nvSpPr>
        <p:spPr>
          <a:xfrm rot="0">
            <a:off x="2871932" y="209550"/>
            <a:ext cx="12189470" cy="1275196"/>
          </a:xfrm>
          <a:prstGeom prst="rect">
            <a:avLst/>
          </a:prstGeom>
        </p:spPr>
        <p:txBody>
          <a:bodyPr anchor="t" rtlCol="false" tIns="0" lIns="0" bIns="0" rIns="0">
            <a:spAutoFit/>
          </a:bodyPr>
          <a:lstStyle/>
          <a:p>
            <a:pPr algn="ctr" marL="0" indent="0" lvl="0">
              <a:lnSpc>
                <a:spcPts val="9450"/>
              </a:lnSpc>
              <a:spcBef>
                <a:spcPct val="0"/>
              </a:spcBef>
            </a:pPr>
            <a:r>
              <a:rPr lang="en-US" sz="9743">
                <a:solidFill>
                  <a:srgbClr val="EF4B33"/>
                </a:solidFill>
                <a:latin typeface="Tropika"/>
                <a:ea typeface="Tropika"/>
                <a:cs typeface="Tropika"/>
                <a:sym typeface="Tropika"/>
              </a:rPr>
              <a:t>LOOKER DASHBOARD</a:t>
            </a:r>
          </a:p>
        </p:txBody>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0">
            <a:off x="-4378110" y="-10292064"/>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96407">
            <a:off x="11498803" y="-2440349"/>
            <a:ext cx="9376066" cy="9106504"/>
          </a:xfrm>
          <a:custGeom>
            <a:avLst/>
            <a:gdLst/>
            <a:ahLst/>
            <a:cxnLst/>
            <a:rect r="r" b="b" t="t" l="l"/>
            <a:pathLst>
              <a:path h="9106504" w="9376066">
                <a:moveTo>
                  <a:pt x="0" y="0"/>
                </a:moveTo>
                <a:lnTo>
                  <a:pt x="9376067" y="0"/>
                </a:lnTo>
                <a:lnTo>
                  <a:pt x="9376067" y="9106504"/>
                </a:lnTo>
                <a:lnTo>
                  <a:pt x="0" y="9106504"/>
                </a:lnTo>
                <a:lnTo>
                  <a:pt x="0" y="0"/>
                </a:lnTo>
                <a:close/>
              </a:path>
            </a:pathLst>
          </a:custGeom>
          <a:blipFill>
            <a:blip r:embed="rId4">
              <a:alphaModFix amt="43999"/>
            </a:blip>
            <a:stretch>
              <a:fillRect l="0" t="0" r="0" b="0"/>
            </a:stretch>
          </a:blipFill>
        </p:spPr>
      </p:sp>
      <p:sp>
        <p:nvSpPr>
          <p:cNvPr name="Freeform 4" id="4"/>
          <p:cNvSpPr/>
          <p:nvPr/>
        </p:nvSpPr>
        <p:spPr>
          <a:xfrm flipH="false" flipV="false" rot="0">
            <a:off x="1160392" y="5130242"/>
            <a:ext cx="462147" cy="462147"/>
          </a:xfrm>
          <a:custGeom>
            <a:avLst/>
            <a:gdLst/>
            <a:ahLst/>
            <a:cxnLst/>
            <a:rect r="r" b="b" t="t" l="l"/>
            <a:pathLst>
              <a:path h="462147" w="462147">
                <a:moveTo>
                  <a:pt x="0" y="0"/>
                </a:moveTo>
                <a:lnTo>
                  <a:pt x="462147" y="0"/>
                </a:lnTo>
                <a:lnTo>
                  <a:pt x="462147" y="462147"/>
                </a:lnTo>
                <a:lnTo>
                  <a:pt x="0" y="4621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160392" y="5902767"/>
            <a:ext cx="462147" cy="462147"/>
          </a:xfrm>
          <a:custGeom>
            <a:avLst/>
            <a:gdLst/>
            <a:ahLst/>
            <a:cxnLst/>
            <a:rect r="r" b="b" t="t" l="l"/>
            <a:pathLst>
              <a:path h="462147" w="462147">
                <a:moveTo>
                  <a:pt x="0" y="0"/>
                </a:moveTo>
                <a:lnTo>
                  <a:pt x="462147" y="0"/>
                </a:lnTo>
                <a:lnTo>
                  <a:pt x="462147" y="462148"/>
                </a:lnTo>
                <a:lnTo>
                  <a:pt x="0" y="462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160392" y="6675293"/>
            <a:ext cx="462147" cy="462147"/>
          </a:xfrm>
          <a:custGeom>
            <a:avLst/>
            <a:gdLst/>
            <a:ahLst/>
            <a:cxnLst/>
            <a:rect r="r" b="b" t="t" l="l"/>
            <a:pathLst>
              <a:path h="462147" w="462147">
                <a:moveTo>
                  <a:pt x="0" y="0"/>
                </a:moveTo>
                <a:lnTo>
                  <a:pt x="462147" y="0"/>
                </a:lnTo>
                <a:lnTo>
                  <a:pt x="462147" y="462148"/>
                </a:lnTo>
                <a:lnTo>
                  <a:pt x="0" y="462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1998476" y="5852973"/>
            <a:ext cx="5942495" cy="479257"/>
          </a:xfrm>
          <a:prstGeom prst="rect">
            <a:avLst/>
          </a:prstGeom>
        </p:spPr>
        <p:txBody>
          <a:bodyPr anchor="t" rtlCol="false" tIns="0" lIns="0" bIns="0" rIns="0">
            <a:spAutoFit/>
          </a:bodyPr>
          <a:lstStyle/>
          <a:p>
            <a:pPr algn="l" marL="0" indent="0" lvl="0">
              <a:lnSpc>
                <a:spcPts val="3509"/>
              </a:lnSpc>
              <a:spcBef>
                <a:spcPct val="0"/>
              </a:spcBef>
            </a:pPr>
            <a:r>
              <a:rPr lang="en-US" sz="2506">
                <a:solidFill>
                  <a:srgbClr val="6D0E00"/>
                </a:solidFill>
                <a:latin typeface="Jua"/>
                <a:ea typeface="Jua"/>
                <a:cs typeface="Jua"/>
                <a:sym typeface="Jua"/>
              </a:rPr>
              <a:t>mohi.workspace@gmail.com</a:t>
            </a:r>
          </a:p>
        </p:txBody>
      </p:sp>
      <p:sp>
        <p:nvSpPr>
          <p:cNvPr name="TextBox 8" id="8"/>
          <p:cNvSpPr txBox="true"/>
          <p:nvPr/>
        </p:nvSpPr>
        <p:spPr>
          <a:xfrm rot="0">
            <a:off x="1998476" y="6640047"/>
            <a:ext cx="7013832" cy="479257"/>
          </a:xfrm>
          <a:prstGeom prst="rect">
            <a:avLst/>
          </a:prstGeom>
        </p:spPr>
        <p:txBody>
          <a:bodyPr anchor="t" rtlCol="false" tIns="0" lIns="0" bIns="0" rIns="0">
            <a:spAutoFit/>
          </a:bodyPr>
          <a:lstStyle/>
          <a:p>
            <a:pPr algn="l" marL="0" indent="0" lvl="0">
              <a:lnSpc>
                <a:spcPts val="3509"/>
              </a:lnSpc>
              <a:spcBef>
                <a:spcPct val="0"/>
              </a:spcBef>
            </a:pPr>
            <a:r>
              <a:rPr lang="en-US" sz="2506" strike="noStrike" u="sng">
                <a:solidFill>
                  <a:srgbClr val="6D0E00"/>
                </a:solidFill>
                <a:latin typeface="Jua"/>
                <a:ea typeface="Jua"/>
                <a:cs typeface="Jua"/>
                <a:sym typeface="Jua"/>
                <a:hlinkClick r:id="rId11" tooltip="https://www.linkedin.com/in/mohi-gupta-17b8b51b6?utm_source=share&amp;utm_campaign=share_via&amp;utm_content=profile&amp;utm_medium=android_app"/>
              </a:rPr>
              <a:t>LinkedIN</a:t>
            </a:r>
          </a:p>
        </p:txBody>
      </p:sp>
      <p:sp>
        <p:nvSpPr>
          <p:cNvPr name="Freeform 9" id="9"/>
          <p:cNvSpPr/>
          <p:nvPr/>
        </p:nvSpPr>
        <p:spPr>
          <a:xfrm flipH="true" flipV="false" rot="0">
            <a:off x="7160987" y="-270438"/>
            <a:ext cx="2424795" cy="2598276"/>
          </a:xfrm>
          <a:custGeom>
            <a:avLst/>
            <a:gdLst/>
            <a:ahLst/>
            <a:cxnLst/>
            <a:rect r="r" b="b" t="t" l="l"/>
            <a:pathLst>
              <a:path h="2598276" w="2424795">
                <a:moveTo>
                  <a:pt x="2424795" y="0"/>
                </a:moveTo>
                <a:lnTo>
                  <a:pt x="0" y="0"/>
                </a:lnTo>
                <a:lnTo>
                  <a:pt x="0" y="2598276"/>
                </a:lnTo>
                <a:lnTo>
                  <a:pt x="2424795" y="2598276"/>
                </a:lnTo>
                <a:lnTo>
                  <a:pt x="2424795"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0" id="10"/>
          <p:cNvSpPr/>
          <p:nvPr/>
        </p:nvSpPr>
        <p:spPr>
          <a:xfrm flipH="true" flipV="false" rot="0">
            <a:off x="-183697" y="8987862"/>
            <a:ext cx="2424795" cy="2598276"/>
          </a:xfrm>
          <a:custGeom>
            <a:avLst/>
            <a:gdLst/>
            <a:ahLst/>
            <a:cxnLst/>
            <a:rect r="r" b="b" t="t" l="l"/>
            <a:pathLst>
              <a:path h="2598276" w="2424795">
                <a:moveTo>
                  <a:pt x="2424794" y="0"/>
                </a:moveTo>
                <a:lnTo>
                  <a:pt x="0" y="0"/>
                </a:lnTo>
                <a:lnTo>
                  <a:pt x="0" y="2598276"/>
                </a:lnTo>
                <a:lnTo>
                  <a:pt x="2424794" y="2598276"/>
                </a:lnTo>
                <a:lnTo>
                  <a:pt x="2424794"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0">
            <a:off x="9808328" y="5957748"/>
            <a:ext cx="7876518" cy="4231143"/>
          </a:xfrm>
          <a:custGeom>
            <a:avLst/>
            <a:gdLst/>
            <a:ahLst/>
            <a:cxnLst/>
            <a:rect r="r" b="b" t="t" l="l"/>
            <a:pathLst>
              <a:path h="4231143" w="7876518">
                <a:moveTo>
                  <a:pt x="0" y="0"/>
                </a:moveTo>
                <a:lnTo>
                  <a:pt x="7876517" y="0"/>
                </a:lnTo>
                <a:lnTo>
                  <a:pt x="7876517" y="4231142"/>
                </a:lnTo>
                <a:lnTo>
                  <a:pt x="0" y="42311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1028700" y="2668154"/>
            <a:ext cx="8115300" cy="1287641"/>
          </a:xfrm>
          <a:prstGeom prst="rect">
            <a:avLst/>
          </a:prstGeom>
        </p:spPr>
        <p:txBody>
          <a:bodyPr anchor="t" rtlCol="false" tIns="0" lIns="0" bIns="0" rIns="0">
            <a:spAutoFit/>
          </a:bodyPr>
          <a:lstStyle/>
          <a:p>
            <a:pPr algn="l" marL="0" indent="0" lvl="0">
              <a:lnSpc>
                <a:spcPts val="9547"/>
              </a:lnSpc>
              <a:spcBef>
                <a:spcPct val="0"/>
              </a:spcBef>
            </a:pPr>
            <a:r>
              <a:rPr lang="en-US" sz="9843" spc="1141">
                <a:solidFill>
                  <a:srgbClr val="EF4B33"/>
                </a:solidFill>
                <a:latin typeface="Tropika"/>
                <a:ea typeface="Tropika"/>
                <a:cs typeface="Tropika"/>
                <a:sym typeface="Tropika"/>
              </a:rPr>
              <a:t>THANKYOU !</a:t>
            </a:r>
          </a:p>
        </p:txBody>
      </p:sp>
      <p:sp>
        <p:nvSpPr>
          <p:cNvPr name="TextBox 13" id="13"/>
          <p:cNvSpPr txBox="true"/>
          <p:nvPr/>
        </p:nvSpPr>
        <p:spPr>
          <a:xfrm rot="0">
            <a:off x="941497" y="3984370"/>
            <a:ext cx="7431887" cy="479257"/>
          </a:xfrm>
          <a:prstGeom prst="rect">
            <a:avLst/>
          </a:prstGeom>
        </p:spPr>
        <p:txBody>
          <a:bodyPr anchor="t" rtlCol="false" tIns="0" lIns="0" bIns="0" rIns="0">
            <a:spAutoFit/>
          </a:bodyPr>
          <a:lstStyle/>
          <a:p>
            <a:pPr algn="l" marL="0" indent="0" lvl="0">
              <a:lnSpc>
                <a:spcPts val="3509"/>
              </a:lnSpc>
              <a:spcBef>
                <a:spcPct val="0"/>
              </a:spcBef>
            </a:pPr>
            <a:r>
              <a:rPr lang="en-US" sz="2506">
                <a:solidFill>
                  <a:srgbClr val="6D0E00"/>
                </a:solidFill>
                <a:latin typeface="Jua"/>
                <a:ea typeface="Jua"/>
                <a:cs typeface="Jua"/>
                <a:sym typeface="Jua"/>
              </a:rPr>
              <a:t>For any suggestions feel free to ask any questions!</a:t>
            </a:r>
          </a:p>
        </p:txBody>
      </p:sp>
      <p:sp>
        <p:nvSpPr>
          <p:cNvPr name="TextBox 14" id="14"/>
          <p:cNvSpPr txBox="true"/>
          <p:nvPr/>
        </p:nvSpPr>
        <p:spPr>
          <a:xfrm rot="0">
            <a:off x="1998476" y="5071626"/>
            <a:ext cx="5294203" cy="479257"/>
          </a:xfrm>
          <a:prstGeom prst="rect">
            <a:avLst/>
          </a:prstGeom>
        </p:spPr>
        <p:txBody>
          <a:bodyPr anchor="t" rtlCol="false" tIns="0" lIns="0" bIns="0" rIns="0">
            <a:spAutoFit/>
          </a:bodyPr>
          <a:lstStyle/>
          <a:p>
            <a:pPr algn="l" marL="0" indent="0" lvl="0">
              <a:lnSpc>
                <a:spcPts val="3509"/>
              </a:lnSpc>
              <a:spcBef>
                <a:spcPct val="0"/>
              </a:spcBef>
            </a:pPr>
            <a:r>
              <a:rPr lang="en-US" sz="2506" strike="noStrike" u="sng">
                <a:solidFill>
                  <a:srgbClr val="6D0E00"/>
                </a:solidFill>
                <a:latin typeface="Jua"/>
                <a:ea typeface="Jua"/>
                <a:cs typeface="Jua"/>
                <a:sym typeface="Jua"/>
                <a:hlinkClick r:id="rId16" tooltip="https://lookerstudio.google.com/s/gfa1cqlXWEM"/>
              </a:rPr>
              <a:t>Interactive Dashboard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0">
            <a:off x="0" y="7681945"/>
            <a:ext cx="18288000" cy="3663027"/>
          </a:xfrm>
          <a:custGeom>
            <a:avLst/>
            <a:gdLst/>
            <a:ahLst/>
            <a:cxnLst/>
            <a:rect r="r" b="b" t="t" l="l"/>
            <a:pathLst>
              <a:path h="3663027" w="18288000">
                <a:moveTo>
                  <a:pt x="0" y="0"/>
                </a:moveTo>
                <a:lnTo>
                  <a:pt x="18288000" y="0"/>
                </a:lnTo>
                <a:lnTo>
                  <a:pt x="18288000" y="3663027"/>
                </a:lnTo>
                <a:lnTo>
                  <a:pt x="0" y="3663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79410" y="1271485"/>
            <a:ext cx="15308590" cy="8405807"/>
          </a:xfrm>
          <a:custGeom>
            <a:avLst/>
            <a:gdLst/>
            <a:ahLst/>
            <a:cxnLst/>
            <a:rect r="r" b="b" t="t" l="l"/>
            <a:pathLst>
              <a:path h="8405807" w="15308590">
                <a:moveTo>
                  <a:pt x="0" y="0"/>
                </a:moveTo>
                <a:lnTo>
                  <a:pt x="15308590" y="0"/>
                </a:lnTo>
                <a:lnTo>
                  <a:pt x="15308590" y="8405808"/>
                </a:lnTo>
                <a:lnTo>
                  <a:pt x="0" y="8405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541" y="6172200"/>
            <a:ext cx="2940212" cy="4114800"/>
          </a:xfrm>
          <a:custGeom>
            <a:avLst/>
            <a:gdLst/>
            <a:ahLst/>
            <a:cxnLst/>
            <a:rect r="r" b="b" t="t" l="l"/>
            <a:pathLst>
              <a:path h="4114800" w="2940212">
                <a:moveTo>
                  <a:pt x="0" y="0"/>
                </a:moveTo>
                <a:lnTo>
                  <a:pt x="2940212" y="0"/>
                </a:lnTo>
                <a:lnTo>
                  <a:pt x="29402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2673416" y="2224410"/>
            <a:ext cx="11167092" cy="4746014"/>
          </a:xfrm>
          <a:prstGeom prst="rect">
            <a:avLst/>
          </a:prstGeom>
        </p:spPr>
      </p:pic>
      <p:sp>
        <p:nvSpPr>
          <p:cNvPr name="Freeform 6" id="6"/>
          <p:cNvSpPr/>
          <p:nvPr/>
        </p:nvSpPr>
        <p:spPr>
          <a:xfrm flipH="false" flipV="false" rot="0">
            <a:off x="8680744" y="5474389"/>
            <a:ext cx="3835491" cy="670526"/>
          </a:xfrm>
          <a:custGeom>
            <a:avLst/>
            <a:gdLst/>
            <a:ahLst/>
            <a:cxnLst/>
            <a:rect r="r" b="b" t="t" l="l"/>
            <a:pathLst>
              <a:path h="670526" w="3835491">
                <a:moveTo>
                  <a:pt x="0" y="0"/>
                </a:moveTo>
                <a:lnTo>
                  <a:pt x="3835491" y="0"/>
                </a:lnTo>
                <a:lnTo>
                  <a:pt x="3835491" y="670526"/>
                </a:lnTo>
                <a:lnTo>
                  <a:pt x="0" y="6705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715959" y="4616751"/>
            <a:ext cx="3835491" cy="670526"/>
          </a:xfrm>
          <a:custGeom>
            <a:avLst/>
            <a:gdLst/>
            <a:ahLst/>
            <a:cxnLst/>
            <a:rect r="r" b="b" t="t" l="l"/>
            <a:pathLst>
              <a:path h="670526" w="3835491">
                <a:moveTo>
                  <a:pt x="0" y="0"/>
                </a:moveTo>
                <a:lnTo>
                  <a:pt x="3835492" y="0"/>
                </a:lnTo>
                <a:lnTo>
                  <a:pt x="3835492" y="670527"/>
                </a:lnTo>
                <a:lnTo>
                  <a:pt x="0" y="6705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8645528" y="3629112"/>
            <a:ext cx="3905923" cy="682839"/>
          </a:xfrm>
          <a:custGeom>
            <a:avLst/>
            <a:gdLst/>
            <a:ahLst/>
            <a:cxnLst/>
            <a:rect r="r" b="b" t="t" l="l"/>
            <a:pathLst>
              <a:path h="682839" w="3905923">
                <a:moveTo>
                  <a:pt x="0" y="0"/>
                </a:moveTo>
                <a:lnTo>
                  <a:pt x="3905923" y="0"/>
                </a:lnTo>
                <a:lnTo>
                  <a:pt x="3905923" y="682839"/>
                </a:lnTo>
                <a:lnTo>
                  <a:pt x="0" y="6828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180634" y="5559416"/>
            <a:ext cx="3505200" cy="612784"/>
          </a:xfrm>
          <a:custGeom>
            <a:avLst/>
            <a:gdLst/>
            <a:ahLst/>
            <a:cxnLst/>
            <a:rect r="r" b="b" t="t" l="l"/>
            <a:pathLst>
              <a:path h="612784" w="3505200">
                <a:moveTo>
                  <a:pt x="0" y="0"/>
                </a:moveTo>
                <a:lnTo>
                  <a:pt x="3505200" y="0"/>
                </a:lnTo>
                <a:lnTo>
                  <a:pt x="3505200" y="612784"/>
                </a:lnTo>
                <a:lnTo>
                  <a:pt x="0" y="6127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160838" y="4572828"/>
            <a:ext cx="3524996" cy="616245"/>
          </a:xfrm>
          <a:custGeom>
            <a:avLst/>
            <a:gdLst/>
            <a:ahLst/>
            <a:cxnLst/>
            <a:rect r="r" b="b" t="t" l="l"/>
            <a:pathLst>
              <a:path h="616245" w="3524996">
                <a:moveTo>
                  <a:pt x="0" y="0"/>
                </a:moveTo>
                <a:lnTo>
                  <a:pt x="3524996" y="0"/>
                </a:lnTo>
                <a:lnTo>
                  <a:pt x="3524996" y="616245"/>
                </a:lnTo>
                <a:lnTo>
                  <a:pt x="0" y="6162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031158" y="3629112"/>
            <a:ext cx="3654676" cy="638916"/>
          </a:xfrm>
          <a:custGeom>
            <a:avLst/>
            <a:gdLst/>
            <a:ahLst/>
            <a:cxnLst/>
            <a:rect r="r" b="b" t="t" l="l"/>
            <a:pathLst>
              <a:path h="638916" w="3654676">
                <a:moveTo>
                  <a:pt x="0" y="0"/>
                </a:moveTo>
                <a:lnTo>
                  <a:pt x="3654676" y="0"/>
                </a:lnTo>
                <a:lnTo>
                  <a:pt x="3654676" y="638916"/>
                </a:lnTo>
                <a:lnTo>
                  <a:pt x="0" y="6389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5103087" y="2000504"/>
            <a:ext cx="2839519" cy="1325970"/>
          </a:xfrm>
          <a:prstGeom prst="rect">
            <a:avLst/>
          </a:prstGeom>
        </p:spPr>
        <p:txBody>
          <a:bodyPr anchor="t" rtlCol="false" tIns="0" lIns="0" bIns="0" rIns="0">
            <a:spAutoFit/>
          </a:bodyPr>
          <a:lstStyle/>
          <a:p>
            <a:pPr algn="l">
              <a:lnSpc>
                <a:spcPts val="10915"/>
              </a:lnSpc>
              <a:spcBef>
                <a:spcPct val="0"/>
              </a:spcBef>
            </a:pPr>
            <a:r>
              <a:rPr lang="en-US" sz="7796">
                <a:solidFill>
                  <a:srgbClr val="09B3E4"/>
                </a:solidFill>
                <a:latin typeface="Racing Sans One"/>
                <a:ea typeface="Racing Sans One"/>
                <a:cs typeface="Racing Sans One"/>
                <a:sym typeface="Racing Sans One"/>
              </a:rPr>
              <a:t>Topic</a:t>
            </a:r>
          </a:p>
        </p:txBody>
      </p:sp>
      <p:sp>
        <p:nvSpPr>
          <p:cNvPr name="TextBox 13" id="13"/>
          <p:cNvSpPr txBox="true"/>
          <p:nvPr/>
        </p:nvSpPr>
        <p:spPr>
          <a:xfrm rot="0">
            <a:off x="7942606" y="2000504"/>
            <a:ext cx="3509034" cy="1325970"/>
          </a:xfrm>
          <a:prstGeom prst="rect">
            <a:avLst/>
          </a:prstGeom>
        </p:spPr>
        <p:txBody>
          <a:bodyPr anchor="t" rtlCol="false" tIns="0" lIns="0" bIns="0" rIns="0">
            <a:spAutoFit/>
          </a:bodyPr>
          <a:lstStyle/>
          <a:p>
            <a:pPr algn="l">
              <a:lnSpc>
                <a:spcPts val="10915"/>
              </a:lnSpc>
              <a:spcBef>
                <a:spcPct val="0"/>
              </a:spcBef>
            </a:pPr>
            <a:r>
              <a:rPr lang="en-US" sz="7796">
                <a:solidFill>
                  <a:srgbClr val="F57D11"/>
                </a:solidFill>
                <a:latin typeface="Racing Sans One"/>
                <a:ea typeface="Racing Sans One"/>
                <a:cs typeface="Racing Sans One"/>
                <a:sym typeface="Racing Sans One"/>
              </a:rPr>
              <a:t>Outline</a:t>
            </a:r>
          </a:p>
        </p:txBody>
      </p:sp>
      <p:sp>
        <p:nvSpPr>
          <p:cNvPr name="TextBox 14" id="14"/>
          <p:cNvSpPr txBox="true"/>
          <p:nvPr/>
        </p:nvSpPr>
        <p:spPr>
          <a:xfrm rot="0">
            <a:off x="5143628" y="3700022"/>
            <a:ext cx="2116455" cy="457836"/>
          </a:xfrm>
          <a:prstGeom prst="rect">
            <a:avLst/>
          </a:prstGeom>
        </p:spPr>
        <p:txBody>
          <a:bodyPr anchor="t" rtlCol="false" tIns="0" lIns="0" bIns="0" rIns="0">
            <a:spAutoFit/>
          </a:bodyPr>
          <a:lstStyle/>
          <a:p>
            <a:pPr algn="ctr">
              <a:lnSpc>
                <a:spcPts val="3639"/>
              </a:lnSpc>
            </a:pPr>
            <a:r>
              <a:rPr lang="en-US" sz="2599" b="true">
                <a:solidFill>
                  <a:srgbClr val="6D0E00"/>
                </a:solidFill>
                <a:latin typeface="Poppins Bold"/>
                <a:ea typeface="Poppins Bold"/>
                <a:cs typeface="Poppins Bold"/>
                <a:sym typeface="Poppins Bold"/>
              </a:rPr>
              <a:t>Introduction</a:t>
            </a:r>
          </a:p>
        </p:txBody>
      </p:sp>
      <p:sp>
        <p:nvSpPr>
          <p:cNvPr name="TextBox 15" id="15"/>
          <p:cNvSpPr txBox="true"/>
          <p:nvPr/>
        </p:nvSpPr>
        <p:spPr>
          <a:xfrm rot="0">
            <a:off x="9809789" y="4669154"/>
            <a:ext cx="2259092" cy="457836"/>
          </a:xfrm>
          <a:prstGeom prst="rect">
            <a:avLst/>
          </a:prstGeom>
        </p:spPr>
        <p:txBody>
          <a:bodyPr anchor="t" rtlCol="false" tIns="0" lIns="0" bIns="0" rIns="0">
            <a:spAutoFit/>
          </a:bodyPr>
          <a:lstStyle/>
          <a:p>
            <a:pPr algn="ctr">
              <a:lnSpc>
                <a:spcPts val="3639"/>
              </a:lnSpc>
            </a:pPr>
            <a:r>
              <a:rPr lang="en-US" sz="2599" b="true">
                <a:solidFill>
                  <a:srgbClr val="6D0E00"/>
                </a:solidFill>
                <a:latin typeface="Poppins Bold"/>
                <a:ea typeface="Poppins Bold"/>
                <a:cs typeface="Poppins Bold"/>
                <a:sym typeface="Poppins Bold"/>
              </a:rPr>
              <a:t>Data Insights</a:t>
            </a:r>
          </a:p>
        </p:txBody>
      </p:sp>
      <p:sp>
        <p:nvSpPr>
          <p:cNvPr name="TextBox 16" id="16"/>
          <p:cNvSpPr txBox="true"/>
          <p:nvPr/>
        </p:nvSpPr>
        <p:spPr>
          <a:xfrm rot="0">
            <a:off x="5146247" y="4610440"/>
            <a:ext cx="2252186" cy="457836"/>
          </a:xfrm>
          <a:prstGeom prst="rect">
            <a:avLst/>
          </a:prstGeom>
        </p:spPr>
        <p:txBody>
          <a:bodyPr anchor="t" rtlCol="false" tIns="0" lIns="0" bIns="0" rIns="0">
            <a:spAutoFit/>
          </a:bodyPr>
          <a:lstStyle/>
          <a:p>
            <a:pPr algn="ctr">
              <a:lnSpc>
                <a:spcPts val="3639"/>
              </a:lnSpc>
            </a:pPr>
            <a:r>
              <a:rPr lang="en-US" sz="2599" b="true">
                <a:solidFill>
                  <a:srgbClr val="6D0E00"/>
                </a:solidFill>
                <a:latin typeface="Poppins Bold"/>
                <a:ea typeface="Poppins Bold"/>
                <a:cs typeface="Poppins Bold"/>
                <a:sym typeface="Poppins Bold"/>
              </a:rPr>
              <a:t>Stakeholders</a:t>
            </a:r>
          </a:p>
        </p:txBody>
      </p:sp>
      <p:sp>
        <p:nvSpPr>
          <p:cNvPr name="TextBox 17" id="17"/>
          <p:cNvSpPr txBox="true"/>
          <p:nvPr/>
        </p:nvSpPr>
        <p:spPr>
          <a:xfrm rot="0">
            <a:off x="9538803" y="3782572"/>
            <a:ext cx="2801064" cy="391795"/>
          </a:xfrm>
          <a:prstGeom prst="rect">
            <a:avLst/>
          </a:prstGeom>
        </p:spPr>
        <p:txBody>
          <a:bodyPr anchor="t" rtlCol="false" tIns="0" lIns="0" bIns="0" rIns="0">
            <a:spAutoFit/>
          </a:bodyPr>
          <a:lstStyle/>
          <a:p>
            <a:pPr algn="ctr">
              <a:lnSpc>
                <a:spcPts val="3079"/>
              </a:lnSpc>
            </a:pPr>
            <a:r>
              <a:rPr lang="en-US" sz="2199" b="true">
                <a:solidFill>
                  <a:srgbClr val="6D0E00"/>
                </a:solidFill>
                <a:latin typeface="Poppins Bold"/>
                <a:ea typeface="Poppins Bold"/>
                <a:cs typeface="Poppins Bold"/>
                <a:sym typeface="Poppins Bold"/>
              </a:rPr>
              <a:t>Problem Statement</a:t>
            </a:r>
          </a:p>
        </p:txBody>
      </p:sp>
      <p:sp>
        <p:nvSpPr>
          <p:cNvPr name="TextBox 18" id="18"/>
          <p:cNvSpPr txBox="true"/>
          <p:nvPr/>
        </p:nvSpPr>
        <p:spPr>
          <a:xfrm rot="0">
            <a:off x="9920398" y="5547397"/>
            <a:ext cx="1895237" cy="457836"/>
          </a:xfrm>
          <a:prstGeom prst="rect">
            <a:avLst/>
          </a:prstGeom>
        </p:spPr>
        <p:txBody>
          <a:bodyPr anchor="t" rtlCol="false" tIns="0" lIns="0" bIns="0" rIns="0">
            <a:spAutoFit/>
          </a:bodyPr>
          <a:lstStyle/>
          <a:p>
            <a:pPr algn="ctr">
              <a:lnSpc>
                <a:spcPts val="3639"/>
              </a:lnSpc>
            </a:pPr>
            <a:r>
              <a:rPr lang="en-US" sz="2599" b="true">
                <a:solidFill>
                  <a:srgbClr val="6D0E00"/>
                </a:solidFill>
                <a:latin typeface="Poppins Bold"/>
                <a:ea typeface="Poppins Bold"/>
                <a:cs typeface="Poppins Bold"/>
                <a:sym typeface="Poppins Bold"/>
              </a:rPr>
              <a:t>Dashboard</a:t>
            </a:r>
          </a:p>
        </p:txBody>
      </p:sp>
      <p:sp>
        <p:nvSpPr>
          <p:cNvPr name="TextBox 19" id="19"/>
          <p:cNvSpPr txBox="true"/>
          <p:nvPr/>
        </p:nvSpPr>
        <p:spPr>
          <a:xfrm rot="0">
            <a:off x="5060225" y="5560548"/>
            <a:ext cx="2288500" cy="457836"/>
          </a:xfrm>
          <a:prstGeom prst="rect">
            <a:avLst/>
          </a:prstGeom>
        </p:spPr>
        <p:txBody>
          <a:bodyPr anchor="t" rtlCol="false" tIns="0" lIns="0" bIns="0" rIns="0">
            <a:spAutoFit/>
          </a:bodyPr>
          <a:lstStyle/>
          <a:p>
            <a:pPr algn="ctr">
              <a:lnSpc>
                <a:spcPts val="3639"/>
              </a:lnSpc>
            </a:pPr>
            <a:r>
              <a:rPr lang="en-US" sz="2599" b="true">
                <a:solidFill>
                  <a:srgbClr val="6D0E00"/>
                </a:solidFill>
                <a:latin typeface="Poppins Bold"/>
                <a:ea typeface="Poppins Bold"/>
                <a:cs typeface="Poppins Bold"/>
                <a:sym typeface="Poppins Bold"/>
              </a:rPr>
              <a:t>Looker Studio</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0">
            <a:off x="-7281905" y="-11282405"/>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1814280"/>
            <a:ext cx="11670743" cy="13131017"/>
            <a:chOff x="0" y="0"/>
            <a:chExt cx="3073776" cy="3458375"/>
          </a:xfrm>
        </p:grpSpPr>
        <p:sp>
          <p:nvSpPr>
            <p:cNvPr name="Freeform 4" id="4"/>
            <p:cNvSpPr/>
            <p:nvPr/>
          </p:nvSpPr>
          <p:spPr>
            <a:xfrm flipH="false" flipV="false" rot="0">
              <a:off x="0" y="0"/>
              <a:ext cx="3073776" cy="3458375"/>
            </a:xfrm>
            <a:custGeom>
              <a:avLst/>
              <a:gdLst/>
              <a:ahLst/>
              <a:cxnLst/>
              <a:rect r="r" b="b" t="t" l="l"/>
              <a:pathLst>
                <a:path h="3458375" w="3073776">
                  <a:moveTo>
                    <a:pt x="0" y="0"/>
                  </a:moveTo>
                  <a:lnTo>
                    <a:pt x="3073776" y="0"/>
                  </a:lnTo>
                  <a:lnTo>
                    <a:pt x="3073776" y="3458375"/>
                  </a:lnTo>
                  <a:lnTo>
                    <a:pt x="0" y="3458375"/>
                  </a:lnTo>
                  <a:close/>
                </a:path>
              </a:pathLst>
            </a:custGeom>
            <a:solidFill>
              <a:srgbClr val="6D0E00"/>
            </a:solidFill>
          </p:spPr>
        </p:sp>
        <p:sp>
          <p:nvSpPr>
            <p:cNvPr name="TextBox 5" id="5"/>
            <p:cNvSpPr txBox="true"/>
            <p:nvPr/>
          </p:nvSpPr>
          <p:spPr>
            <a:xfrm>
              <a:off x="0" y="-57150"/>
              <a:ext cx="3073776" cy="35155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050182">
            <a:off x="-896851" y="7047067"/>
            <a:ext cx="4703945" cy="4645146"/>
          </a:xfrm>
          <a:custGeom>
            <a:avLst/>
            <a:gdLst/>
            <a:ahLst/>
            <a:cxnLst/>
            <a:rect r="r" b="b" t="t" l="l"/>
            <a:pathLst>
              <a:path h="4645146" w="4703945">
                <a:moveTo>
                  <a:pt x="0" y="0"/>
                </a:moveTo>
                <a:lnTo>
                  <a:pt x="4703946" y="0"/>
                </a:lnTo>
                <a:lnTo>
                  <a:pt x="4703946" y="4645146"/>
                </a:lnTo>
                <a:lnTo>
                  <a:pt x="0" y="4645146"/>
                </a:lnTo>
                <a:lnTo>
                  <a:pt x="0" y="0"/>
                </a:lnTo>
                <a:close/>
              </a:path>
            </a:pathLst>
          </a:custGeom>
          <a:blipFill>
            <a:blip r:embed="rId4"/>
            <a:stretch>
              <a:fillRect l="0" t="0" r="0" b="0"/>
            </a:stretch>
          </a:blipFill>
        </p:spPr>
      </p:sp>
      <p:sp>
        <p:nvSpPr>
          <p:cNvPr name="Freeform 7" id="7"/>
          <p:cNvSpPr/>
          <p:nvPr/>
        </p:nvSpPr>
        <p:spPr>
          <a:xfrm flipH="false" flipV="false" rot="0">
            <a:off x="4967278" y="7546037"/>
            <a:ext cx="3606174" cy="3647205"/>
          </a:xfrm>
          <a:custGeom>
            <a:avLst/>
            <a:gdLst/>
            <a:ahLst/>
            <a:cxnLst/>
            <a:rect r="r" b="b" t="t" l="l"/>
            <a:pathLst>
              <a:path h="3647205" w="3606174">
                <a:moveTo>
                  <a:pt x="0" y="0"/>
                </a:moveTo>
                <a:lnTo>
                  <a:pt x="3606174" y="0"/>
                </a:lnTo>
                <a:lnTo>
                  <a:pt x="3606174" y="3647205"/>
                </a:lnTo>
                <a:lnTo>
                  <a:pt x="0" y="3647205"/>
                </a:lnTo>
                <a:lnTo>
                  <a:pt x="0" y="0"/>
                </a:lnTo>
                <a:close/>
              </a:path>
            </a:pathLst>
          </a:custGeom>
          <a:blipFill>
            <a:blip r:embed="rId5"/>
            <a:stretch>
              <a:fillRect l="0" t="0" r="0" b="0"/>
            </a:stretch>
          </a:blipFill>
        </p:spPr>
      </p:sp>
      <p:sp>
        <p:nvSpPr>
          <p:cNvPr name="Freeform 8" id="8"/>
          <p:cNvSpPr/>
          <p:nvPr/>
        </p:nvSpPr>
        <p:spPr>
          <a:xfrm flipH="false" flipV="false" rot="0">
            <a:off x="6977288" y="-2742657"/>
            <a:ext cx="4789897" cy="4789897"/>
          </a:xfrm>
          <a:custGeom>
            <a:avLst/>
            <a:gdLst/>
            <a:ahLst/>
            <a:cxnLst/>
            <a:rect r="r" b="b" t="t" l="l"/>
            <a:pathLst>
              <a:path h="4789897" w="4789897">
                <a:moveTo>
                  <a:pt x="0" y="0"/>
                </a:moveTo>
                <a:lnTo>
                  <a:pt x="4789897" y="0"/>
                </a:lnTo>
                <a:lnTo>
                  <a:pt x="4789897" y="4789897"/>
                </a:lnTo>
                <a:lnTo>
                  <a:pt x="0" y="4789897"/>
                </a:lnTo>
                <a:lnTo>
                  <a:pt x="0" y="0"/>
                </a:lnTo>
                <a:close/>
              </a:path>
            </a:pathLst>
          </a:custGeom>
          <a:blipFill>
            <a:blip r:embed="rId6"/>
            <a:stretch>
              <a:fillRect l="0" t="0" r="0" b="0"/>
            </a:stretch>
          </a:blipFill>
        </p:spPr>
      </p:sp>
      <p:sp>
        <p:nvSpPr>
          <p:cNvPr name="Freeform 9" id="9"/>
          <p:cNvSpPr/>
          <p:nvPr/>
        </p:nvSpPr>
        <p:spPr>
          <a:xfrm flipH="false" flipV="false" rot="-3219521">
            <a:off x="-301131" y="-3943085"/>
            <a:ext cx="5897593" cy="5897593"/>
          </a:xfrm>
          <a:custGeom>
            <a:avLst/>
            <a:gdLst/>
            <a:ahLst/>
            <a:cxnLst/>
            <a:rect r="r" b="b" t="t" l="l"/>
            <a:pathLst>
              <a:path h="5897593" w="5897593">
                <a:moveTo>
                  <a:pt x="0" y="0"/>
                </a:moveTo>
                <a:lnTo>
                  <a:pt x="5897594" y="0"/>
                </a:lnTo>
                <a:lnTo>
                  <a:pt x="5897594" y="5897593"/>
                </a:lnTo>
                <a:lnTo>
                  <a:pt x="0" y="5897593"/>
                </a:lnTo>
                <a:lnTo>
                  <a:pt x="0" y="0"/>
                </a:lnTo>
                <a:close/>
              </a:path>
            </a:pathLst>
          </a:custGeom>
          <a:blipFill>
            <a:blip r:embed="rId7"/>
            <a:stretch>
              <a:fillRect l="0" t="0" r="0" b="0"/>
            </a:stretch>
          </a:blipFill>
        </p:spPr>
      </p:sp>
      <p:sp>
        <p:nvSpPr>
          <p:cNvPr name="TextBox 10" id="10"/>
          <p:cNvSpPr txBox="true"/>
          <p:nvPr/>
        </p:nvSpPr>
        <p:spPr>
          <a:xfrm rot="0">
            <a:off x="1194902" y="4255488"/>
            <a:ext cx="7544752" cy="1274212"/>
          </a:xfrm>
          <a:prstGeom prst="rect">
            <a:avLst/>
          </a:prstGeom>
        </p:spPr>
        <p:txBody>
          <a:bodyPr anchor="t" rtlCol="false" tIns="0" lIns="0" bIns="0" rIns="0">
            <a:spAutoFit/>
          </a:bodyPr>
          <a:lstStyle/>
          <a:p>
            <a:pPr algn="l" marL="0" indent="0" lvl="0">
              <a:lnSpc>
                <a:spcPts val="9450"/>
              </a:lnSpc>
              <a:spcBef>
                <a:spcPct val="0"/>
              </a:spcBef>
            </a:pPr>
            <a:r>
              <a:rPr lang="en-US" sz="9743">
                <a:solidFill>
                  <a:srgbClr val="EF4B33"/>
                </a:solidFill>
                <a:latin typeface="Tropika"/>
                <a:ea typeface="Tropika"/>
                <a:cs typeface="Tropika"/>
                <a:sym typeface="Tropika"/>
              </a:rPr>
              <a:t>INTRODUCTION</a:t>
            </a:r>
          </a:p>
        </p:txBody>
      </p:sp>
      <p:sp>
        <p:nvSpPr>
          <p:cNvPr name="TextBox 11" id="11"/>
          <p:cNvSpPr txBox="true"/>
          <p:nvPr/>
        </p:nvSpPr>
        <p:spPr>
          <a:xfrm rot="0">
            <a:off x="10259952" y="2080985"/>
            <a:ext cx="6572281" cy="6108304"/>
          </a:xfrm>
          <a:prstGeom prst="rect">
            <a:avLst/>
          </a:prstGeom>
        </p:spPr>
        <p:txBody>
          <a:bodyPr anchor="t" rtlCol="false" tIns="0" lIns="0" bIns="0" rIns="0">
            <a:spAutoFit/>
          </a:bodyPr>
          <a:lstStyle/>
          <a:p>
            <a:pPr algn="l" marL="0" indent="0" lvl="0">
              <a:lnSpc>
                <a:spcPts val="4046"/>
              </a:lnSpc>
              <a:spcBef>
                <a:spcPct val="0"/>
              </a:spcBef>
            </a:pPr>
            <a:r>
              <a:rPr lang="en-US" sz="2890">
                <a:solidFill>
                  <a:srgbClr val="FDE6DB"/>
                </a:solidFill>
                <a:latin typeface="Jua"/>
                <a:ea typeface="Jua"/>
                <a:cs typeface="Jua"/>
                <a:sym typeface="Jua"/>
              </a:rPr>
              <a:t>Zom</a:t>
            </a:r>
            <a:r>
              <a:rPr lang="en-US" sz="2890" strike="noStrike" u="none">
                <a:solidFill>
                  <a:srgbClr val="FDE6DB"/>
                </a:solidFill>
                <a:latin typeface="Jua"/>
                <a:ea typeface="Jua"/>
                <a:cs typeface="Jua"/>
                <a:sym typeface="Jua"/>
              </a:rPr>
              <a:t>ato, a top food delivery platform in India, is facing key challenges such as decreasing customer satisfaction, variable delivery times, and uneven sales across different regions. As members of the analytics team, our goal is to extract meaningful insights from customer orders, restaurant reviews, and delivery metrics to support Zomato in enhancing customer loyalty, streamlining operations, and achieving long-term growth.</a:t>
            </a:r>
          </a:p>
        </p:txBody>
      </p:sp>
      <p:sp>
        <p:nvSpPr>
          <p:cNvPr name="Freeform 12" id="12"/>
          <p:cNvSpPr/>
          <p:nvPr/>
        </p:nvSpPr>
        <p:spPr>
          <a:xfrm flipH="false" flipV="false" rot="0">
            <a:off x="15262028" y="8239760"/>
            <a:ext cx="8166170" cy="7155607"/>
          </a:xfrm>
          <a:custGeom>
            <a:avLst/>
            <a:gdLst/>
            <a:ahLst/>
            <a:cxnLst/>
            <a:rect r="r" b="b" t="t" l="l"/>
            <a:pathLst>
              <a:path h="7155607" w="8166170">
                <a:moveTo>
                  <a:pt x="0" y="0"/>
                </a:moveTo>
                <a:lnTo>
                  <a:pt x="8166170" y="0"/>
                </a:lnTo>
                <a:lnTo>
                  <a:pt x="8166170" y="7155607"/>
                </a:lnTo>
                <a:lnTo>
                  <a:pt x="0" y="7155607"/>
                </a:lnTo>
                <a:lnTo>
                  <a:pt x="0" y="0"/>
                </a:lnTo>
                <a:close/>
              </a:path>
            </a:pathLst>
          </a:custGeom>
          <a:blipFill>
            <a:blip r:embed="rId8"/>
            <a:stretch>
              <a:fillRect l="0" t="0" r="0" b="0"/>
            </a:stretch>
          </a:blipFill>
        </p:spPr>
      </p:sp>
      <p:sp>
        <p:nvSpPr>
          <p:cNvPr name="Freeform 13" id="13"/>
          <p:cNvSpPr/>
          <p:nvPr/>
        </p:nvSpPr>
        <p:spPr>
          <a:xfrm flipH="false" flipV="false" rot="0">
            <a:off x="16832233" y="-386112"/>
            <a:ext cx="1455767" cy="1559919"/>
          </a:xfrm>
          <a:custGeom>
            <a:avLst/>
            <a:gdLst/>
            <a:ahLst/>
            <a:cxnLst/>
            <a:rect r="r" b="b" t="t" l="l"/>
            <a:pathLst>
              <a:path h="1559919" w="1455767">
                <a:moveTo>
                  <a:pt x="0" y="0"/>
                </a:moveTo>
                <a:lnTo>
                  <a:pt x="1455767" y="0"/>
                </a:lnTo>
                <a:lnTo>
                  <a:pt x="1455767" y="1559919"/>
                </a:lnTo>
                <a:lnTo>
                  <a:pt x="0" y="15599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4" id="14"/>
          <p:cNvSpPr/>
          <p:nvPr/>
        </p:nvSpPr>
        <p:spPr>
          <a:xfrm flipH="false" flipV="false" rot="0">
            <a:off x="9687077" y="8562710"/>
            <a:ext cx="2570147" cy="2754027"/>
          </a:xfrm>
          <a:custGeom>
            <a:avLst/>
            <a:gdLst/>
            <a:ahLst/>
            <a:cxnLst/>
            <a:rect r="r" b="b" t="t" l="l"/>
            <a:pathLst>
              <a:path h="2754027" w="2570147">
                <a:moveTo>
                  <a:pt x="0" y="0"/>
                </a:moveTo>
                <a:lnTo>
                  <a:pt x="2570147" y="0"/>
                </a:lnTo>
                <a:lnTo>
                  <a:pt x="2570147" y="2754027"/>
                </a:lnTo>
                <a:lnTo>
                  <a:pt x="0" y="27540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0">
            <a:off x="4195275" y="266756"/>
            <a:ext cx="10880438" cy="10722177"/>
          </a:xfrm>
          <a:custGeom>
            <a:avLst/>
            <a:gdLst/>
            <a:ahLst/>
            <a:cxnLst/>
            <a:rect r="r" b="b" t="t" l="l"/>
            <a:pathLst>
              <a:path h="10722177" w="10880438">
                <a:moveTo>
                  <a:pt x="0" y="0"/>
                </a:moveTo>
                <a:lnTo>
                  <a:pt x="10880437" y="0"/>
                </a:lnTo>
                <a:lnTo>
                  <a:pt x="10880437" y="10722177"/>
                </a:lnTo>
                <a:lnTo>
                  <a:pt x="0" y="10722177"/>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81905" y="-11282405"/>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52362">
            <a:off x="14979681" y="9159864"/>
            <a:ext cx="5700605" cy="4114800"/>
          </a:xfrm>
          <a:custGeom>
            <a:avLst/>
            <a:gdLst/>
            <a:ahLst/>
            <a:cxnLst/>
            <a:rect r="r" b="b" t="t" l="l"/>
            <a:pathLst>
              <a:path h="4114800" w="5700605">
                <a:moveTo>
                  <a:pt x="0" y="0"/>
                </a:moveTo>
                <a:lnTo>
                  <a:pt x="5700605" y="0"/>
                </a:lnTo>
                <a:lnTo>
                  <a:pt x="57006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397944">
            <a:off x="-2573486" y="-2290179"/>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7039"/>
            <a:ext cx="1659391" cy="1778112"/>
          </a:xfrm>
          <a:custGeom>
            <a:avLst/>
            <a:gdLst/>
            <a:ahLst/>
            <a:cxnLst/>
            <a:rect r="r" b="b" t="t" l="l"/>
            <a:pathLst>
              <a:path h="1778112" w="1659391">
                <a:moveTo>
                  <a:pt x="0" y="0"/>
                </a:moveTo>
                <a:lnTo>
                  <a:pt x="1659391" y="0"/>
                </a:lnTo>
                <a:lnTo>
                  <a:pt x="1659391" y="1778112"/>
                </a:lnTo>
                <a:lnTo>
                  <a:pt x="0" y="17781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true" flipV="false" rot="0">
            <a:off x="16170592" y="8508888"/>
            <a:ext cx="1659391" cy="1778112"/>
          </a:xfrm>
          <a:custGeom>
            <a:avLst/>
            <a:gdLst/>
            <a:ahLst/>
            <a:cxnLst/>
            <a:rect r="r" b="b" t="t" l="l"/>
            <a:pathLst>
              <a:path h="1778112" w="1659391">
                <a:moveTo>
                  <a:pt x="1659392" y="0"/>
                </a:moveTo>
                <a:lnTo>
                  <a:pt x="0" y="0"/>
                </a:lnTo>
                <a:lnTo>
                  <a:pt x="0" y="1778112"/>
                </a:lnTo>
                <a:lnTo>
                  <a:pt x="1659392" y="1778112"/>
                </a:lnTo>
                <a:lnTo>
                  <a:pt x="1659392"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8" id="8"/>
          <p:cNvSpPr txBox="true"/>
          <p:nvPr/>
        </p:nvSpPr>
        <p:spPr>
          <a:xfrm rot="0">
            <a:off x="3049265" y="1238250"/>
            <a:ext cx="12189470" cy="1275196"/>
          </a:xfrm>
          <a:prstGeom prst="rect">
            <a:avLst/>
          </a:prstGeom>
        </p:spPr>
        <p:txBody>
          <a:bodyPr anchor="t" rtlCol="false" tIns="0" lIns="0" bIns="0" rIns="0">
            <a:spAutoFit/>
          </a:bodyPr>
          <a:lstStyle/>
          <a:p>
            <a:pPr algn="ctr" marL="0" indent="0" lvl="0">
              <a:lnSpc>
                <a:spcPts val="9450"/>
              </a:lnSpc>
              <a:spcBef>
                <a:spcPct val="0"/>
              </a:spcBef>
            </a:pPr>
            <a:r>
              <a:rPr lang="en-US" sz="9743">
                <a:solidFill>
                  <a:srgbClr val="EF4B33"/>
                </a:solidFill>
                <a:latin typeface="Tropika"/>
                <a:ea typeface="Tropika"/>
                <a:cs typeface="Tropika"/>
                <a:sym typeface="Tropika"/>
              </a:rPr>
              <a:t>PROBLEM STATEMENT</a:t>
            </a:r>
          </a:p>
        </p:txBody>
      </p:sp>
      <p:sp>
        <p:nvSpPr>
          <p:cNvPr name="TextBox 9" id="9"/>
          <p:cNvSpPr txBox="true"/>
          <p:nvPr/>
        </p:nvSpPr>
        <p:spPr>
          <a:xfrm rot="0">
            <a:off x="1560086" y="3085681"/>
            <a:ext cx="3526264" cy="791817"/>
          </a:xfrm>
          <a:prstGeom prst="rect">
            <a:avLst/>
          </a:prstGeom>
        </p:spPr>
        <p:txBody>
          <a:bodyPr anchor="t" rtlCol="false" tIns="0" lIns="0" bIns="0" rIns="0">
            <a:spAutoFit/>
          </a:bodyPr>
          <a:lstStyle/>
          <a:p>
            <a:pPr algn="ctr" marL="0" indent="0" lvl="0">
              <a:lnSpc>
                <a:spcPts val="5989"/>
              </a:lnSpc>
            </a:pPr>
            <a:r>
              <a:rPr lang="en-US" sz="6111">
                <a:solidFill>
                  <a:srgbClr val="000000"/>
                </a:solidFill>
                <a:latin typeface="Tropika"/>
                <a:ea typeface="Tropika"/>
                <a:cs typeface="Tropika"/>
                <a:sym typeface="Tropika"/>
              </a:rPr>
              <a:t>Key Issues</a:t>
            </a:r>
          </a:p>
        </p:txBody>
      </p:sp>
      <p:sp>
        <p:nvSpPr>
          <p:cNvPr name="TextBox 10" id="10"/>
          <p:cNvSpPr txBox="true"/>
          <p:nvPr/>
        </p:nvSpPr>
        <p:spPr>
          <a:xfrm rot="0">
            <a:off x="1560086" y="4172795"/>
            <a:ext cx="9420882" cy="880697"/>
          </a:xfrm>
          <a:prstGeom prst="rect">
            <a:avLst/>
          </a:prstGeom>
        </p:spPr>
        <p:txBody>
          <a:bodyPr anchor="t" rtlCol="false" tIns="0" lIns="0" bIns="0" rIns="0">
            <a:spAutoFit/>
          </a:bodyPr>
          <a:lstStyle/>
          <a:p>
            <a:pPr algn="l" marL="653934" indent="-326967" lvl="1">
              <a:lnSpc>
                <a:spcPts val="3150"/>
              </a:lnSpc>
              <a:buFont typeface="Arial"/>
              <a:buChar char="•"/>
            </a:pPr>
            <a:r>
              <a:rPr lang="en-US" sz="3028" spc="-115">
                <a:solidFill>
                  <a:srgbClr val="000000"/>
                </a:solidFill>
                <a:latin typeface="Jua"/>
                <a:ea typeface="Jua"/>
                <a:cs typeface="Jua"/>
                <a:sym typeface="Jua"/>
              </a:rPr>
              <a:t>Why are customers leaving?</a:t>
            </a:r>
          </a:p>
          <a:p>
            <a:pPr algn="ctr" marL="653934" indent="-326967" lvl="1">
              <a:lnSpc>
                <a:spcPts val="3150"/>
              </a:lnSpc>
              <a:buFont typeface="Arial"/>
              <a:buChar char="•"/>
            </a:pPr>
            <a:r>
              <a:rPr lang="en-US" sz="3028" spc="-115" strike="noStrike" u="none">
                <a:solidFill>
                  <a:srgbClr val="000000"/>
                </a:solidFill>
                <a:latin typeface="Jua"/>
                <a:ea typeface="Jua"/>
                <a:cs typeface="Jua"/>
                <a:sym typeface="Jua"/>
              </a:rPr>
              <a:t>What is causing delivery delays and order cancellations? </a:t>
            </a:r>
          </a:p>
        </p:txBody>
      </p:sp>
      <p:sp>
        <p:nvSpPr>
          <p:cNvPr name="TextBox 11" id="11"/>
          <p:cNvSpPr txBox="true"/>
          <p:nvPr/>
        </p:nvSpPr>
        <p:spPr>
          <a:xfrm rot="0">
            <a:off x="1179546" y="5761195"/>
            <a:ext cx="3526264" cy="791817"/>
          </a:xfrm>
          <a:prstGeom prst="rect">
            <a:avLst/>
          </a:prstGeom>
        </p:spPr>
        <p:txBody>
          <a:bodyPr anchor="t" rtlCol="false" tIns="0" lIns="0" bIns="0" rIns="0">
            <a:spAutoFit/>
          </a:bodyPr>
          <a:lstStyle/>
          <a:p>
            <a:pPr algn="ctr" marL="0" indent="0" lvl="0">
              <a:lnSpc>
                <a:spcPts val="5989"/>
              </a:lnSpc>
            </a:pPr>
            <a:r>
              <a:rPr lang="en-US" sz="6111">
                <a:solidFill>
                  <a:srgbClr val="000000"/>
                </a:solidFill>
                <a:latin typeface="Tropika"/>
                <a:ea typeface="Tropika"/>
                <a:cs typeface="Tropika"/>
                <a:sym typeface="Tropika"/>
              </a:rPr>
              <a:t>Impact</a:t>
            </a:r>
          </a:p>
        </p:txBody>
      </p:sp>
      <p:sp>
        <p:nvSpPr>
          <p:cNvPr name="TextBox 12" id="12"/>
          <p:cNvSpPr txBox="true"/>
          <p:nvPr/>
        </p:nvSpPr>
        <p:spPr>
          <a:xfrm rot="0">
            <a:off x="1659391" y="6972111"/>
            <a:ext cx="8408058" cy="880697"/>
          </a:xfrm>
          <a:prstGeom prst="rect">
            <a:avLst/>
          </a:prstGeom>
        </p:spPr>
        <p:txBody>
          <a:bodyPr anchor="t" rtlCol="false" tIns="0" lIns="0" bIns="0" rIns="0">
            <a:spAutoFit/>
          </a:bodyPr>
          <a:lstStyle/>
          <a:p>
            <a:pPr algn="l" marL="653934" indent="-326967" lvl="1">
              <a:lnSpc>
                <a:spcPts val="3150"/>
              </a:lnSpc>
              <a:buFont typeface="Arial"/>
              <a:buChar char="•"/>
            </a:pPr>
            <a:r>
              <a:rPr lang="en-US" sz="3028" spc="-115" strike="noStrike" u="none">
                <a:solidFill>
                  <a:srgbClr val="000000"/>
                </a:solidFill>
                <a:latin typeface="Jua"/>
                <a:ea typeface="Jua"/>
                <a:cs typeface="Jua"/>
                <a:sym typeface="Jua"/>
              </a:rPr>
              <a:t>Reduce customer lifetime value and loss of market share</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828462">
            <a:off x="-9129798" y="-501395"/>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77643" y="1238250"/>
            <a:ext cx="9332713" cy="2475346"/>
          </a:xfrm>
          <a:prstGeom prst="rect">
            <a:avLst/>
          </a:prstGeom>
        </p:spPr>
        <p:txBody>
          <a:bodyPr anchor="t" rtlCol="false" tIns="0" lIns="0" bIns="0" rIns="0">
            <a:spAutoFit/>
          </a:bodyPr>
          <a:lstStyle/>
          <a:p>
            <a:pPr algn="ctr" marL="0" indent="0" lvl="0">
              <a:lnSpc>
                <a:spcPts val="9450"/>
              </a:lnSpc>
              <a:spcBef>
                <a:spcPct val="0"/>
              </a:spcBef>
            </a:pPr>
            <a:r>
              <a:rPr lang="en-US" sz="9743">
                <a:solidFill>
                  <a:srgbClr val="EF4B33"/>
                </a:solidFill>
                <a:latin typeface="Tropika"/>
                <a:ea typeface="Tropika"/>
                <a:cs typeface="Tropika"/>
                <a:sym typeface="Tropika"/>
              </a:rPr>
              <a:t>MISSION &amp; VISION</a:t>
            </a:r>
          </a:p>
          <a:p>
            <a:pPr algn="ctr" marL="0" indent="0" lvl="0">
              <a:lnSpc>
                <a:spcPts val="9450"/>
              </a:lnSpc>
              <a:spcBef>
                <a:spcPct val="0"/>
              </a:spcBef>
            </a:pPr>
            <a:r>
              <a:rPr lang="en-US" sz="9743" strike="noStrike" u="none">
                <a:solidFill>
                  <a:srgbClr val="EF4B33"/>
                </a:solidFill>
                <a:latin typeface="Tropika"/>
                <a:ea typeface="Tropika"/>
                <a:cs typeface="Tropika"/>
                <a:sym typeface="Tropika"/>
              </a:rPr>
              <a:t>STATEMENT</a:t>
            </a:r>
          </a:p>
        </p:txBody>
      </p:sp>
      <p:sp>
        <p:nvSpPr>
          <p:cNvPr name="Freeform 4" id="4"/>
          <p:cNvSpPr/>
          <p:nvPr/>
        </p:nvSpPr>
        <p:spPr>
          <a:xfrm flipH="false" flipV="false" rot="-941887">
            <a:off x="1120166" y="3178176"/>
            <a:ext cx="7364250" cy="6479750"/>
          </a:xfrm>
          <a:custGeom>
            <a:avLst/>
            <a:gdLst/>
            <a:ahLst/>
            <a:cxnLst/>
            <a:rect r="r" b="b" t="t" l="l"/>
            <a:pathLst>
              <a:path h="6479750" w="7364250">
                <a:moveTo>
                  <a:pt x="0" y="0"/>
                </a:moveTo>
                <a:lnTo>
                  <a:pt x="7364250" y="0"/>
                </a:lnTo>
                <a:lnTo>
                  <a:pt x="7364250" y="6479750"/>
                </a:lnTo>
                <a:lnTo>
                  <a:pt x="0" y="6479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41887">
            <a:off x="9471182" y="3163627"/>
            <a:ext cx="7241858" cy="6372058"/>
          </a:xfrm>
          <a:custGeom>
            <a:avLst/>
            <a:gdLst/>
            <a:ahLst/>
            <a:cxnLst/>
            <a:rect r="r" b="b" t="t" l="l"/>
            <a:pathLst>
              <a:path h="6372058" w="7241858">
                <a:moveTo>
                  <a:pt x="0" y="0"/>
                </a:moveTo>
                <a:lnTo>
                  <a:pt x="7241857" y="0"/>
                </a:lnTo>
                <a:lnTo>
                  <a:pt x="7241857" y="6372058"/>
                </a:lnTo>
                <a:lnTo>
                  <a:pt x="0" y="6372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214" y="4325654"/>
            <a:ext cx="4594520" cy="6735777"/>
          </a:xfrm>
          <a:custGeom>
            <a:avLst/>
            <a:gdLst/>
            <a:ahLst/>
            <a:cxnLst/>
            <a:rect r="r" b="b" t="t" l="l"/>
            <a:pathLst>
              <a:path h="6735777" w="4594520">
                <a:moveTo>
                  <a:pt x="0" y="0"/>
                </a:moveTo>
                <a:lnTo>
                  <a:pt x="4594521" y="0"/>
                </a:lnTo>
                <a:lnTo>
                  <a:pt x="4594521" y="6735777"/>
                </a:lnTo>
                <a:lnTo>
                  <a:pt x="0" y="6735777"/>
                </a:lnTo>
                <a:lnTo>
                  <a:pt x="0" y="0"/>
                </a:lnTo>
                <a:close/>
              </a:path>
            </a:pathLst>
          </a:custGeom>
          <a:blipFill>
            <a:blip r:embed="rId6"/>
            <a:stretch>
              <a:fillRect l="0" t="0" r="-133632" b="0"/>
            </a:stretch>
          </a:blipFill>
        </p:spPr>
      </p:sp>
      <p:sp>
        <p:nvSpPr>
          <p:cNvPr name="Freeform 7" id="7"/>
          <p:cNvSpPr/>
          <p:nvPr/>
        </p:nvSpPr>
        <p:spPr>
          <a:xfrm flipH="false" flipV="false" rot="0">
            <a:off x="15303137" y="4325654"/>
            <a:ext cx="2984863" cy="6735777"/>
          </a:xfrm>
          <a:custGeom>
            <a:avLst/>
            <a:gdLst/>
            <a:ahLst/>
            <a:cxnLst/>
            <a:rect r="r" b="b" t="t" l="l"/>
            <a:pathLst>
              <a:path h="6735777" w="2984863">
                <a:moveTo>
                  <a:pt x="0" y="0"/>
                </a:moveTo>
                <a:lnTo>
                  <a:pt x="2984863" y="0"/>
                </a:lnTo>
                <a:lnTo>
                  <a:pt x="2984863" y="6735777"/>
                </a:lnTo>
                <a:lnTo>
                  <a:pt x="0" y="6735777"/>
                </a:lnTo>
                <a:lnTo>
                  <a:pt x="0" y="0"/>
                </a:lnTo>
                <a:close/>
              </a:path>
            </a:pathLst>
          </a:custGeom>
          <a:blipFill>
            <a:blip r:embed="rId6"/>
            <a:stretch>
              <a:fillRect l="-261031" t="-195" r="0" b="-195"/>
            </a:stretch>
          </a:blipFill>
        </p:spPr>
      </p:sp>
      <p:sp>
        <p:nvSpPr>
          <p:cNvPr name="Freeform 8" id="8"/>
          <p:cNvSpPr/>
          <p:nvPr/>
        </p:nvSpPr>
        <p:spPr>
          <a:xfrm flipH="false" flipV="false" rot="0">
            <a:off x="0" y="180080"/>
            <a:ext cx="2890664" cy="2659411"/>
          </a:xfrm>
          <a:custGeom>
            <a:avLst/>
            <a:gdLst/>
            <a:ahLst/>
            <a:cxnLst/>
            <a:rect r="r" b="b" t="t" l="l"/>
            <a:pathLst>
              <a:path h="2659411" w="2890664">
                <a:moveTo>
                  <a:pt x="0" y="0"/>
                </a:moveTo>
                <a:lnTo>
                  <a:pt x="2890664" y="0"/>
                </a:lnTo>
                <a:lnTo>
                  <a:pt x="2890664" y="2659411"/>
                </a:lnTo>
                <a:lnTo>
                  <a:pt x="0" y="26594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381252" y="4714687"/>
            <a:ext cx="2682708" cy="608598"/>
          </a:xfrm>
          <a:prstGeom prst="rect">
            <a:avLst/>
          </a:prstGeom>
        </p:spPr>
        <p:txBody>
          <a:bodyPr anchor="t" rtlCol="false" tIns="0" lIns="0" bIns="0" rIns="0">
            <a:spAutoFit/>
          </a:bodyPr>
          <a:lstStyle/>
          <a:p>
            <a:pPr algn="ctr" marL="0" indent="0" lvl="0">
              <a:lnSpc>
                <a:spcPts val="4556"/>
              </a:lnSpc>
            </a:pPr>
            <a:r>
              <a:rPr lang="en-US" sz="4649">
                <a:solidFill>
                  <a:srgbClr val="6D0E00"/>
                </a:solidFill>
                <a:latin typeface="Tropika"/>
                <a:ea typeface="Tropika"/>
                <a:cs typeface="Tropika"/>
                <a:sym typeface="Tropika"/>
              </a:rPr>
              <a:t>Mission</a:t>
            </a:r>
          </a:p>
        </p:txBody>
      </p:sp>
      <p:sp>
        <p:nvSpPr>
          <p:cNvPr name="TextBox 10" id="10"/>
          <p:cNvSpPr txBox="true"/>
          <p:nvPr/>
        </p:nvSpPr>
        <p:spPr>
          <a:xfrm rot="-60000">
            <a:off x="2332474" y="5548063"/>
            <a:ext cx="4945617" cy="2926842"/>
          </a:xfrm>
          <a:prstGeom prst="rect">
            <a:avLst/>
          </a:prstGeom>
        </p:spPr>
        <p:txBody>
          <a:bodyPr anchor="t" rtlCol="false" tIns="0" lIns="0" bIns="0" rIns="0">
            <a:spAutoFit/>
          </a:bodyPr>
          <a:lstStyle/>
          <a:p>
            <a:pPr algn="ctr" marL="0" indent="0" lvl="0">
              <a:lnSpc>
                <a:spcPts val="3293"/>
              </a:lnSpc>
            </a:pPr>
            <a:r>
              <a:rPr lang="en-US" sz="2699">
                <a:solidFill>
                  <a:srgbClr val="6D0E00"/>
                </a:solidFill>
                <a:latin typeface="Jua"/>
                <a:ea typeface="Jua"/>
                <a:cs typeface="Jua"/>
                <a:sym typeface="Jua"/>
              </a:rPr>
              <a:t>Our goal is to boost customer satisfaction by providing outstanding service, ensuring prompt deliveries, and consistently refining our operations based on customer feedback.</a:t>
            </a:r>
          </a:p>
        </p:txBody>
      </p:sp>
      <p:sp>
        <p:nvSpPr>
          <p:cNvPr name="TextBox 11" id="11"/>
          <p:cNvSpPr txBox="true"/>
          <p:nvPr/>
        </p:nvSpPr>
        <p:spPr>
          <a:xfrm rot="0">
            <a:off x="11750756" y="4599856"/>
            <a:ext cx="2682708" cy="608598"/>
          </a:xfrm>
          <a:prstGeom prst="rect">
            <a:avLst/>
          </a:prstGeom>
        </p:spPr>
        <p:txBody>
          <a:bodyPr anchor="t" rtlCol="false" tIns="0" lIns="0" bIns="0" rIns="0">
            <a:spAutoFit/>
          </a:bodyPr>
          <a:lstStyle/>
          <a:p>
            <a:pPr algn="ctr" marL="0" indent="0" lvl="0">
              <a:lnSpc>
                <a:spcPts val="4556"/>
              </a:lnSpc>
            </a:pPr>
            <a:r>
              <a:rPr lang="en-US" sz="4649">
                <a:solidFill>
                  <a:srgbClr val="6D0E00"/>
                </a:solidFill>
                <a:latin typeface="Tropika"/>
                <a:ea typeface="Tropika"/>
                <a:cs typeface="Tropika"/>
                <a:sym typeface="Tropika"/>
              </a:rPr>
              <a:t>Vision</a:t>
            </a:r>
          </a:p>
        </p:txBody>
      </p:sp>
      <p:sp>
        <p:nvSpPr>
          <p:cNvPr name="TextBox 12" id="12"/>
          <p:cNvSpPr txBox="true"/>
          <p:nvPr/>
        </p:nvSpPr>
        <p:spPr>
          <a:xfrm rot="0">
            <a:off x="10551223" y="5141779"/>
            <a:ext cx="5622016" cy="3779170"/>
          </a:xfrm>
          <a:prstGeom prst="rect">
            <a:avLst/>
          </a:prstGeom>
        </p:spPr>
        <p:txBody>
          <a:bodyPr anchor="t" rtlCol="false" tIns="0" lIns="0" bIns="0" rIns="0">
            <a:spAutoFit/>
          </a:bodyPr>
          <a:lstStyle/>
          <a:p>
            <a:pPr algn="ctr" marL="0" indent="0" lvl="0">
              <a:lnSpc>
                <a:spcPts val="3293"/>
              </a:lnSpc>
              <a:spcBef>
                <a:spcPct val="0"/>
              </a:spcBef>
            </a:pPr>
            <a:r>
              <a:rPr lang="en-US" sz="2699" strike="noStrike" u="none">
                <a:solidFill>
                  <a:srgbClr val="6D0E00"/>
                </a:solidFill>
                <a:latin typeface="Jua"/>
                <a:ea typeface="Jua"/>
                <a:cs typeface="Jua"/>
                <a:sym typeface="Jua"/>
              </a:rPr>
              <a:t>By </a:t>
            </a:r>
            <a:r>
              <a:rPr lang="en-US" sz="2699" strike="noStrike" u="none">
                <a:solidFill>
                  <a:srgbClr val="6D0E00"/>
                </a:solidFill>
                <a:latin typeface="Jua"/>
                <a:ea typeface="Jua"/>
                <a:cs typeface="Jua"/>
                <a:sym typeface="Jua"/>
              </a:rPr>
              <a:t>a</a:t>
            </a:r>
            <a:r>
              <a:rPr lang="en-US" sz="2699" strike="noStrike" u="none">
                <a:solidFill>
                  <a:srgbClr val="6D0E00"/>
                </a:solidFill>
                <a:latin typeface="Jua"/>
                <a:ea typeface="Jua"/>
                <a:cs typeface="Jua"/>
                <a:sym typeface="Jua"/>
              </a:rPr>
              <a:t>n</a:t>
            </a:r>
            <a:r>
              <a:rPr lang="en-US" sz="2699" strike="noStrike" u="none">
                <a:solidFill>
                  <a:srgbClr val="6D0E00"/>
                </a:solidFill>
                <a:latin typeface="Jua"/>
                <a:ea typeface="Jua"/>
                <a:cs typeface="Jua"/>
                <a:sym typeface="Jua"/>
              </a:rPr>
              <a:t>al</a:t>
            </a:r>
            <a:r>
              <a:rPr lang="en-US" sz="2699" strike="noStrike" u="none">
                <a:solidFill>
                  <a:srgbClr val="6D0E00"/>
                </a:solidFill>
                <a:latin typeface="Jua"/>
                <a:ea typeface="Jua"/>
                <a:cs typeface="Jua"/>
                <a:sym typeface="Jua"/>
              </a:rPr>
              <a:t>y</a:t>
            </a:r>
            <a:r>
              <a:rPr lang="en-US" sz="2699" strike="noStrike" u="none">
                <a:solidFill>
                  <a:srgbClr val="6D0E00"/>
                </a:solidFill>
                <a:latin typeface="Jua"/>
                <a:ea typeface="Jua"/>
                <a:cs typeface="Jua"/>
                <a:sym typeface="Jua"/>
              </a:rPr>
              <a:t>z</a:t>
            </a:r>
            <a:r>
              <a:rPr lang="en-US" sz="2699" strike="noStrike" u="none">
                <a:solidFill>
                  <a:srgbClr val="6D0E00"/>
                </a:solidFill>
                <a:latin typeface="Jua"/>
                <a:ea typeface="Jua"/>
                <a:cs typeface="Jua"/>
                <a:sym typeface="Jua"/>
              </a:rPr>
              <a:t>ing the factors </a:t>
            </a:r>
            <a:r>
              <a:rPr lang="en-US" sz="2699" strike="noStrike" u="none">
                <a:solidFill>
                  <a:srgbClr val="6D0E00"/>
                </a:solidFill>
                <a:latin typeface="Jua"/>
                <a:ea typeface="Jua"/>
                <a:cs typeface="Jua"/>
                <a:sym typeface="Jua"/>
              </a:rPr>
              <a:t>imp</a:t>
            </a:r>
            <a:r>
              <a:rPr lang="en-US" sz="2699" strike="noStrike" u="none">
                <a:solidFill>
                  <a:srgbClr val="6D0E00"/>
                </a:solidFill>
                <a:latin typeface="Jua"/>
                <a:ea typeface="Jua"/>
                <a:cs typeface="Jua"/>
                <a:sym typeface="Jua"/>
              </a:rPr>
              <a:t>acting our growth and un</a:t>
            </a:r>
            <a:r>
              <a:rPr lang="en-US" sz="2699" strike="noStrike" u="none">
                <a:solidFill>
                  <a:srgbClr val="6D0E00"/>
                </a:solidFill>
                <a:latin typeface="Jua"/>
                <a:ea typeface="Jua"/>
                <a:cs typeface="Jua"/>
                <a:sym typeface="Jua"/>
              </a:rPr>
              <a:t>d</a:t>
            </a:r>
            <a:r>
              <a:rPr lang="en-US" sz="2699" strike="noStrike" u="none">
                <a:solidFill>
                  <a:srgbClr val="6D0E00"/>
                </a:solidFill>
                <a:latin typeface="Jua"/>
                <a:ea typeface="Jua"/>
                <a:cs typeface="Jua"/>
                <a:sym typeface="Jua"/>
              </a:rPr>
              <a:t>er</a:t>
            </a:r>
            <a:r>
              <a:rPr lang="en-US" sz="2699" strike="noStrike" u="none">
                <a:solidFill>
                  <a:srgbClr val="6D0E00"/>
                </a:solidFill>
                <a:latin typeface="Jua"/>
                <a:ea typeface="Jua"/>
                <a:cs typeface="Jua"/>
                <a:sym typeface="Jua"/>
              </a:rPr>
              <a:t>stand</a:t>
            </a:r>
            <a:r>
              <a:rPr lang="en-US" sz="2699" strike="noStrike" u="none">
                <a:solidFill>
                  <a:srgbClr val="6D0E00"/>
                </a:solidFill>
                <a:latin typeface="Jua"/>
                <a:ea typeface="Jua"/>
                <a:cs typeface="Jua"/>
                <a:sym typeface="Jua"/>
              </a:rPr>
              <a:t>ing the </a:t>
            </a:r>
            <a:r>
              <a:rPr lang="en-US" sz="2699" strike="noStrike" u="none">
                <a:solidFill>
                  <a:srgbClr val="6D0E00"/>
                </a:solidFill>
                <a:latin typeface="Jua"/>
                <a:ea typeface="Jua"/>
                <a:cs typeface="Jua"/>
                <a:sym typeface="Jua"/>
              </a:rPr>
              <a:t>root cau</a:t>
            </a:r>
            <a:r>
              <a:rPr lang="en-US" sz="2699" strike="noStrike" u="none">
                <a:solidFill>
                  <a:srgbClr val="6D0E00"/>
                </a:solidFill>
                <a:latin typeface="Jua"/>
                <a:ea typeface="Jua"/>
                <a:cs typeface="Jua"/>
                <a:sym typeface="Jua"/>
              </a:rPr>
              <a:t>s</a:t>
            </a:r>
            <a:r>
              <a:rPr lang="en-US" sz="2699" strike="noStrike" u="none">
                <a:solidFill>
                  <a:srgbClr val="6D0E00"/>
                </a:solidFill>
                <a:latin typeface="Jua"/>
                <a:ea typeface="Jua"/>
                <a:cs typeface="Jua"/>
                <a:sym typeface="Jua"/>
              </a:rPr>
              <a:t>e</a:t>
            </a:r>
            <a:r>
              <a:rPr lang="en-US" sz="2699" strike="noStrike" u="none">
                <a:solidFill>
                  <a:srgbClr val="6D0E00"/>
                </a:solidFill>
                <a:latin typeface="Jua"/>
                <a:ea typeface="Jua"/>
                <a:cs typeface="Jua"/>
                <a:sym typeface="Jua"/>
              </a:rPr>
              <a:t>s </a:t>
            </a:r>
            <a:r>
              <a:rPr lang="en-US" sz="2699" strike="noStrike" u="none">
                <a:solidFill>
                  <a:srgbClr val="6D0E00"/>
                </a:solidFill>
                <a:latin typeface="Jua"/>
                <a:ea typeface="Jua"/>
                <a:cs typeface="Jua"/>
                <a:sym typeface="Jua"/>
              </a:rPr>
              <a:t>of</a:t>
            </a:r>
            <a:r>
              <a:rPr lang="en-US" sz="2699" strike="noStrike" u="none">
                <a:solidFill>
                  <a:srgbClr val="6D0E00"/>
                </a:solidFill>
                <a:latin typeface="Jua"/>
                <a:ea typeface="Jua"/>
                <a:cs typeface="Jua"/>
                <a:sym typeface="Jua"/>
              </a:rPr>
              <a:t> customer dissatisfaction, we can </a:t>
            </a:r>
            <a:r>
              <a:rPr lang="en-US" sz="2699" strike="noStrike" u="none">
                <a:solidFill>
                  <a:srgbClr val="6D0E00"/>
                </a:solidFill>
                <a:latin typeface="Jua"/>
                <a:ea typeface="Jua"/>
                <a:cs typeface="Jua"/>
                <a:sym typeface="Jua"/>
              </a:rPr>
              <a:t>d</a:t>
            </a:r>
            <a:r>
              <a:rPr lang="en-US" sz="2699" strike="noStrike" u="none">
                <a:solidFill>
                  <a:srgbClr val="6D0E00"/>
                </a:solidFill>
                <a:latin typeface="Jua"/>
                <a:ea typeface="Jua"/>
                <a:cs typeface="Jua"/>
                <a:sym typeface="Jua"/>
              </a:rPr>
              <a:t>e</a:t>
            </a:r>
            <a:r>
              <a:rPr lang="en-US" sz="2699" strike="noStrike" u="none">
                <a:solidFill>
                  <a:srgbClr val="6D0E00"/>
                </a:solidFill>
                <a:latin typeface="Jua"/>
                <a:ea typeface="Jua"/>
                <a:cs typeface="Jua"/>
                <a:sym typeface="Jua"/>
              </a:rPr>
              <a:t>v</a:t>
            </a:r>
            <a:r>
              <a:rPr lang="en-US" sz="2699" strike="noStrike" u="none">
                <a:solidFill>
                  <a:srgbClr val="6D0E00"/>
                </a:solidFill>
                <a:latin typeface="Jua"/>
                <a:ea typeface="Jua"/>
                <a:cs typeface="Jua"/>
                <a:sym typeface="Jua"/>
              </a:rPr>
              <a:t>e</a:t>
            </a:r>
            <a:r>
              <a:rPr lang="en-US" sz="2699" strike="noStrike" u="none">
                <a:solidFill>
                  <a:srgbClr val="6D0E00"/>
                </a:solidFill>
                <a:latin typeface="Jua"/>
                <a:ea typeface="Jua"/>
                <a:cs typeface="Jua"/>
                <a:sym typeface="Jua"/>
              </a:rPr>
              <a:t>lop</a:t>
            </a:r>
            <a:r>
              <a:rPr lang="en-US" sz="2699" strike="noStrike" u="none">
                <a:solidFill>
                  <a:srgbClr val="6D0E00"/>
                </a:solidFill>
                <a:latin typeface="Jua"/>
                <a:ea typeface="Jua"/>
                <a:cs typeface="Jua"/>
                <a:sym typeface="Jua"/>
              </a:rPr>
              <a:t> </a:t>
            </a:r>
            <a:r>
              <a:rPr lang="en-US" sz="2699" strike="noStrike" u="none">
                <a:solidFill>
                  <a:srgbClr val="6D0E00"/>
                </a:solidFill>
                <a:latin typeface="Jua"/>
                <a:ea typeface="Jua"/>
                <a:cs typeface="Jua"/>
                <a:sym typeface="Jua"/>
              </a:rPr>
              <a:t>focus</a:t>
            </a:r>
            <a:r>
              <a:rPr lang="en-US" sz="2699" strike="noStrike" u="none">
                <a:solidFill>
                  <a:srgbClr val="6D0E00"/>
                </a:solidFill>
                <a:latin typeface="Jua"/>
                <a:ea typeface="Jua"/>
                <a:cs typeface="Jua"/>
                <a:sym typeface="Jua"/>
              </a:rPr>
              <a:t>ed strategies to e</a:t>
            </a:r>
            <a:r>
              <a:rPr lang="en-US" sz="2699" strike="noStrike" u="none">
                <a:solidFill>
                  <a:srgbClr val="6D0E00"/>
                </a:solidFill>
                <a:latin typeface="Jua"/>
                <a:ea typeface="Jua"/>
                <a:cs typeface="Jua"/>
                <a:sym typeface="Jua"/>
              </a:rPr>
              <a:t>lev</a:t>
            </a:r>
            <a:r>
              <a:rPr lang="en-US" sz="2699" strike="noStrike" u="none">
                <a:solidFill>
                  <a:srgbClr val="6D0E00"/>
                </a:solidFill>
                <a:latin typeface="Jua"/>
                <a:ea typeface="Jua"/>
                <a:cs typeface="Jua"/>
                <a:sym typeface="Jua"/>
              </a:rPr>
              <a:t>a</a:t>
            </a:r>
            <a:r>
              <a:rPr lang="en-US" sz="2699" strike="noStrike" u="none">
                <a:solidFill>
                  <a:srgbClr val="6D0E00"/>
                </a:solidFill>
                <a:latin typeface="Jua"/>
                <a:ea typeface="Jua"/>
                <a:cs typeface="Jua"/>
                <a:sym typeface="Jua"/>
              </a:rPr>
              <a:t>t</a:t>
            </a:r>
            <a:r>
              <a:rPr lang="en-US" sz="2699" strike="noStrike" u="none">
                <a:solidFill>
                  <a:srgbClr val="6D0E00"/>
                </a:solidFill>
                <a:latin typeface="Jua"/>
                <a:ea typeface="Jua"/>
                <a:cs typeface="Jua"/>
                <a:sym typeface="Jua"/>
              </a:rPr>
              <a:t>e</a:t>
            </a:r>
            <a:r>
              <a:rPr lang="en-US" sz="2699" strike="noStrike" u="none">
                <a:solidFill>
                  <a:srgbClr val="6D0E00"/>
                </a:solidFill>
                <a:latin typeface="Jua"/>
                <a:ea typeface="Jua"/>
                <a:cs typeface="Jua"/>
                <a:sym typeface="Jua"/>
              </a:rPr>
              <a:t> our</a:t>
            </a:r>
            <a:r>
              <a:rPr lang="en-US" sz="2699" strike="noStrike" u="none">
                <a:solidFill>
                  <a:srgbClr val="6D0E00"/>
                </a:solidFill>
                <a:latin typeface="Jua"/>
                <a:ea typeface="Jua"/>
                <a:cs typeface="Jua"/>
                <a:sym typeface="Jua"/>
              </a:rPr>
              <a:t> services, </a:t>
            </a:r>
            <a:r>
              <a:rPr lang="en-US" sz="2699" strike="noStrike" u="none">
                <a:solidFill>
                  <a:srgbClr val="6D0E00"/>
                </a:solidFill>
                <a:latin typeface="Jua"/>
                <a:ea typeface="Jua"/>
                <a:cs typeface="Jua"/>
                <a:sym typeface="Jua"/>
              </a:rPr>
              <a:t>op</a:t>
            </a:r>
            <a:r>
              <a:rPr lang="en-US" sz="2699" strike="noStrike" u="none">
                <a:solidFill>
                  <a:srgbClr val="6D0E00"/>
                </a:solidFill>
                <a:latin typeface="Jua"/>
                <a:ea typeface="Jua"/>
                <a:cs typeface="Jua"/>
                <a:sym typeface="Jua"/>
              </a:rPr>
              <a:t>t</a:t>
            </a:r>
            <a:r>
              <a:rPr lang="en-US" sz="2699" strike="noStrike" u="none">
                <a:solidFill>
                  <a:srgbClr val="6D0E00"/>
                </a:solidFill>
                <a:latin typeface="Jua"/>
                <a:ea typeface="Jua"/>
                <a:cs typeface="Jua"/>
                <a:sym typeface="Jua"/>
              </a:rPr>
              <a:t>i</a:t>
            </a:r>
            <a:r>
              <a:rPr lang="en-US" sz="2699" strike="noStrike" u="none">
                <a:solidFill>
                  <a:srgbClr val="6D0E00"/>
                </a:solidFill>
                <a:latin typeface="Jua"/>
                <a:ea typeface="Jua"/>
                <a:cs typeface="Jua"/>
                <a:sym typeface="Jua"/>
              </a:rPr>
              <a:t>mi</a:t>
            </a:r>
            <a:r>
              <a:rPr lang="en-US" sz="2699" strike="noStrike" u="none">
                <a:solidFill>
                  <a:srgbClr val="6D0E00"/>
                </a:solidFill>
                <a:latin typeface="Jua"/>
                <a:ea typeface="Jua"/>
                <a:cs typeface="Jua"/>
                <a:sym typeface="Jua"/>
              </a:rPr>
              <a:t>z</a:t>
            </a:r>
            <a:r>
              <a:rPr lang="en-US" sz="2699" strike="noStrike" u="none">
                <a:solidFill>
                  <a:srgbClr val="6D0E00"/>
                </a:solidFill>
                <a:latin typeface="Jua"/>
                <a:ea typeface="Jua"/>
                <a:cs typeface="Jua"/>
                <a:sym typeface="Jua"/>
              </a:rPr>
              <a:t>e operations, and </a:t>
            </a:r>
            <a:r>
              <a:rPr lang="en-US" sz="2699" strike="noStrike" u="none">
                <a:solidFill>
                  <a:srgbClr val="6D0E00"/>
                </a:solidFill>
                <a:latin typeface="Jua"/>
                <a:ea typeface="Jua"/>
                <a:cs typeface="Jua"/>
                <a:sym typeface="Jua"/>
              </a:rPr>
              <a:t>enhance the </a:t>
            </a:r>
            <a:r>
              <a:rPr lang="en-US" sz="2699" strike="noStrike" u="none">
                <a:solidFill>
                  <a:srgbClr val="6D0E00"/>
                </a:solidFill>
                <a:latin typeface="Jua"/>
                <a:ea typeface="Jua"/>
                <a:cs typeface="Jua"/>
                <a:sym typeface="Jua"/>
              </a:rPr>
              <a:t>ove</a:t>
            </a:r>
            <a:r>
              <a:rPr lang="en-US" sz="2699" strike="noStrike" u="none">
                <a:solidFill>
                  <a:srgbClr val="6D0E00"/>
                </a:solidFill>
                <a:latin typeface="Jua"/>
                <a:ea typeface="Jua"/>
                <a:cs typeface="Jua"/>
                <a:sym typeface="Jua"/>
              </a:rPr>
              <a:t>rall</a:t>
            </a:r>
            <a:r>
              <a:rPr lang="en-US" sz="2699" strike="noStrike" u="none">
                <a:solidFill>
                  <a:srgbClr val="6D0E00"/>
                </a:solidFill>
                <a:latin typeface="Jua"/>
                <a:ea typeface="Jua"/>
                <a:cs typeface="Jua"/>
                <a:sym typeface="Jua"/>
              </a:rPr>
              <a:t> customer experience, </a:t>
            </a:r>
            <a:r>
              <a:rPr lang="en-US" sz="2699" strike="noStrike" u="none">
                <a:solidFill>
                  <a:srgbClr val="6D0E00"/>
                </a:solidFill>
                <a:latin typeface="Jua"/>
                <a:ea typeface="Jua"/>
                <a:cs typeface="Jua"/>
                <a:sym typeface="Jua"/>
              </a:rPr>
              <a:t>lea</a:t>
            </a:r>
            <a:r>
              <a:rPr lang="en-US" sz="2699" strike="noStrike" u="none">
                <a:solidFill>
                  <a:srgbClr val="6D0E00"/>
                </a:solidFill>
                <a:latin typeface="Jua"/>
                <a:ea typeface="Jua"/>
                <a:cs typeface="Jua"/>
                <a:sym typeface="Jua"/>
              </a:rPr>
              <a:t>di</a:t>
            </a:r>
            <a:r>
              <a:rPr lang="en-US" sz="2699" strike="noStrike" u="none">
                <a:solidFill>
                  <a:srgbClr val="6D0E00"/>
                </a:solidFill>
                <a:latin typeface="Jua"/>
                <a:ea typeface="Jua"/>
                <a:cs typeface="Jua"/>
                <a:sym typeface="Jua"/>
              </a:rPr>
              <a:t>ng to lo</a:t>
            </a:r>
            <a:r>
              <a:rPr lang="en-US" sz="2699" strike="noStrike" u="none">
                <a:solidFill>
                  <a:srgbClr val="6D0E00"/>
                </a:solidFill>
                <a:latin typeface="Jua"/>
                <a:ea typeface="Jua"/>
                <a:cs typeface="Jua"/>
                <a:sym typeface="Jua"/>
              </a:rPr>
              <a:t>ng</a:t>
            </a:r>
            <a:r>
              <a:rPr lang="en-US" sz="2699" strike="noStrike" u="none">
                <a:solidFill>
                  <a:srgbClr val="6D0E00"/>
                </a:solidFill>
                <a:latin typeface="Jua"/>
                <a:ea typeface="Jua"/>
                <a:cs typeface="Jua"/>
                <a:sym typeface="Jua"/>
              </a:rPr>
              <a:t>-term,</a:t>
            </a:r>
            <a:r>
              <a:rPr lang="en-US" sz="2699" strike="noStrike" u="none">
                <a:solidFill>
                  <a:srgbClr val="6D0E00"/>
                </a:solidFill>
                <a:latin typeface="Jua"/>
                <a:ea typeface="Jua"/>
                <a:cs typeface="Jua"/>
                <a:sym typeface="Jua"/>
              </a:rPr>
              <a:t> sustainable growth</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0">
            <a:off x="4195275" y="266756"/>
            <a:ext cx="10880438" cy="10722177"/>
          </a:xfrm>
          <a:custGeom>
            <a:avLst/>
            <a:gdLst/>
            <a:ahLst/>
            <a:cxnLst/>
            <a:rect r="r" b="b" t="t" l="l"/>
            <a:pathLst>
              <a:path h="10722177" w="10880438">
                <a:moveTo>
                  <a:pt x="0" y="0"/>
                </a:moveTo>
                <a:lnTo>
                  <a:pt x="10880437" y="0"/>
                </a:lnTo>
                <a:lnTo>
                  <a:pt x="10880437" y="10722177"/>
                </a:lnTo>
                <a:lnTo>
                  <a:pt x="0" y="10722177"/>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81905" y="-11282405"/>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52362">
            <a:off x="14979681" y="9159864"/>
            <a:ext cx="5700605" cy="4114800"/>
          </a:xfrm>
          <a:custGeom>
            <a:avLst/>
            <a:gdLst/>
            <a:ahLst/>
            <a:cxnLst/>
            <a:rect r="r" b="b" t="t" l="l"/>
            <a:pathLst>
              <a:path h="4114800" w="5700605">
                <a:moveTo>
                  <a:pt x="0" y="0"/>
                </a:moveTo>
                <a:lnTo>
                  <a:pt x="5700605" y="0"/>
                </a:lnTo>
                <a:lnTo>
                  <a:pt x="57006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397944">
            <a:off x="-2573486" y="-2290179"/>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7039"/>
            <a:ext cx="1659391" cy="1778112"/>
          </a:xfrm>
          <a:custGeom>
            <a:avLst/>
            <a:gdLst/>
            <a:ahLst/>
            <a:cxnLst/>
            <a:rect r="r" b="b" t="t" l="l"/>
            <a:pathLst>
              <a:path h="1778112" w="1659391">
                <a:moveTo>
                  <a:pt x="0" y="0"/>
                </a:moveTo>
                <a:lnTo>
                  <a:pt x="1659391" y="0"/>
                </a:lnTo>
                <a:lnTo>
                  <a:pt x="1659391" y="1778112"/>
                </a:lnTo>
                <a:lnTo>
                  <a:pt x="0" y="17781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true" flipV="false" rot="0">
            <a:off x="16170592" y="8508888"/>
            <a:ext cx="1659391" cy="1778112"/>
          </a:xfrm>
          <a:custGeom>
            <a:avLst/>
            <a:gdLst/>
            <a:ahLst/>
            <a:cxnLst/>
            <a:rect r="r" b="b" t="t" l="l"/>
            <a:pathLst>
              <a:path h="1778112" w="1659391">
                <a:moveTo>
                  <a:pt x="1659392" y="0"/>
                </a:moveTo>
                <a:lnTo>
                  <a:pt x="0" y="0"/>
                </a:lnTo>
                <a:lnTo>
                  <a:pt x="0" y="1778112"/>
                </a:lnTo>
                <a:lnTo>
                  <a:pt x="1659392" y="1778112"/>
                </a:lnTo>
                <a:lnTo>
                  <a:pt x="1659392"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8" id="8"/>
          <p:cNvSpPr txBox="true"/>
          <p:nvPr/>
        </p:nvSpPr>
        <p:spPr>
          <a:xfrm rot="0">
            <a:off x="3049265" y="1238250"/>
            <a:ext cx="12189470" cy="1275196"/>
          </a:xfrm>
          <a:prstGeom prst="rect">
            <a:avLst/>
          </a:prstGeom>
        </p:spPr>
        <p:txBody>
          <a:bodyPr anchor="t" rtlCol="false" tIns="0" lIns="0" bIns="0" rIns="0">
            <a:spAutoFit/>
          </a:bodyPr>
          <a:lstStyle/>
          <a:p>
            <a:pPr algn="ctr" marL="0" indent="0" lvl="0">
              <a:lnSpc>
                <a:spcPts val="9450"/>
              </a:lnSpc>
              <a:spcBef>
                <a:spcPct val="0"/>
              </a:spcBef>
            </a:pPr>
            <a:r>
              <a:rPr lang="en-US" sz="9743">
                <a:solidFill>
                  <a:srgbClr val="EF4B33"/>
                </a:solidFill>
                <a:latin typeface="Tropika"/>
                <a:ea typeface="Tropika"/>
                <a:cs typeface="Tropika"/>
                <a:sym typeface="Tropika"/>
              </a:rPr>
              <a:t>STAKEHOLDERS</a:t>
            </a:r>
          </a:p>
        </p:txBody>
      </p:sp>
      <p:sp>
        <p:nvSpPr>
          <p:cNvPr name="TextBox 9" id="9"/>
          <p:cNvSpPr txBox="true"/>
          <p:nvPr/>
        </p:nvSpPr>
        <p:spPr>
          <a:xfrm rot="0">
            <a:off x="1560086" y="3085681"/>
            <a:ext cx="3526264" cy="791817"/>
          </a:xfrm>
          <a:prstGeom prst="rect">
            <a:avLst/>
          </a:prstGeom>
        </p:spPr>
        <p:txBody>
          <a:bodyPr anchor="t" rtlCol="false" tIns="0" lIns="0" bIns="0" rIns="0">
            <a:spAutoFit/>
          </a:bodyPr>
          <a:lstStyle/>
          <a:p>
            <a:pPr algn="ctr" marL="0" indent="0" lvl="0">
              <a:lnSpc>
                <a:spcPts val="5989"/>
              </a:lnSpc>
            </a:pPr>
            <a:r>
              <a:rPr lang="en-US" sz="6111">
                <a:solidFill>
                  <a:srgbClr val="000000"/>
                </a:solidFill>
                <a:latin typeface="Tropika"/>
                <a:ea typeface="Tropika"/>
                <a:cs typeface="Tropika"/>
                <a:sym typeface="Tropika"/>
              </a:rPr>
              <a:t>Internal</a:t>
            </a:r>
          </a:p>
        </p:txBody>
      </p:sp>
      <p:sp>
        <p:nvSpPr>
          <p:cNvPr name="TextBox 10" id="10"/>
          <p:cNvSpPr txBox="true"/>
          <p:nvPr/>
        </p:nvSpPr>
        <p:spPr>
          <a:xfrm rot="0">
            <a:off x="1830207" y="4296597"/>
            <a:ext cx="9420882" cy="480647"/>
          </a:xfrm>
          <a:prstGeom prst="rect">
            <a:avLst/>
          </a:prstGeom>
        </p:spPr>
        <p:txBody>
          <a:bodyPr anchor="t" rtlCol="false" tIns="0" lIns="0" bIns="0" rIns="0">
            <a:spAutoFit/>
          </a:bodyPr>
          <a:lstStyle/>
          <a:p>
            <a:pPr algn="l" marL="653934" indent="-326967" lvl="1">
              <a:lnSpc>
                <a:spcPts val="3150"/>
              </a:lnSpc>
              <a:buFont typeface="Arial"/>
              <a:buChar char="•"/>
            </a:pPr>
            <a:r>
              <a:rPr lang="en-US" sz="3028" spc="-115">
                <a:solidFill>
                  <a:srgbClr val="000000"/>
                </a:solidFill>
                <a:latin typeface="Jua"/>
                <a:ea typeface="Jua"/>
                <a:cs typeface="Jua"/>
                <a:sym typeface="Jua"/>
              </a:rPr>
              <a:t>Marketing , Operations , Customer Support , Leadership</a:t>
            </a:r>
          </a:p>
        </p:txBody>
      </p:sp>
      <p:sp>
        <p:nvSpPr>
          <p:cNvPr name="TextBox 11" id="11"/>
          <p:cNvSpPr txBox="true"/>
          <p:nvPr/>
        </p:nvSpPr>
        <p:spPr>
          <a:xfrm rot="0">
            <a:off x="1659391" y="5761195"/>
            <a:ext cx="3526264" cy="791817"/>
          </a:xfrm>
          <a:prstGeom prst="rect">
            <a:avLst/>
          </a:prstGeom>
        </p:spPr>
        <p:txBody>
          <a:bodyPr anchor="t" rtlCol="false" tIns="0" lIns="0" bIns="0" rIns="0">
            <a:spAutoFit/>
          </a:bodyPr>
          <a:lstStyle/>
          <a:p>
            <a:pPr algn="ctr" marL="0" indent="0" lvl="0">
              <a:lnSpc>
                <a:spcPts val="5989"/>
              </a:lnSpc>
            </a:pPr>
            <a:r>
              <a:rPr lang="en-US" sz="6111">
                <a:solidFill>
                  <a:srgbClr val="000000"/>
                </a:solidFill>
                <a:latin typeface="Tropika"/>
                <a:ea typeface="Tropika"/>
                <a:cs typeface="Tropika"/>
                <a:sym typeface="Tropika"/>
              </a:rPr>
              <a:t>External</a:t>
            </a:r>
          </a:p>
        </p:txBody>
      </p:sp>
      <p:sp>
        <p:nvSpPr>
          <p:cNvPr name="TextBox 12" id="12"/>
          <p:cNvSpPr txBox="true"/>
          <p:nvPr/>
        </p:nvSpPr>
        <p:spPr>
          <a:xfrm rot="0">
            <a:off x="1830207" y="6972111"/>
            <a:ext cx="10042032" cy="480647"/>
          </a:xfrm>
          <a:prstGeom prst="rect">
            <a:avLst/>
          </a:prstGeom>
        </p:spPr>
        <p:txBody>
          <a:bodyPr anchor="t" rtlCol="false" tIns="0" lIns="0" bIns="0" rIns="0">
            <a:spAutoFit/>
          </a:bodyPr>
          <a:lstStyle/>
          <a:p>
            <a:pPr algn="l" marL="653934" indent="-326967" lvl="1">
              <a:lnSpc>
                <a:spcPts val="3150"/>
              </a:lnSpc>
              <a:spcBef>
                <a:spcPct val="0"/>
              </a:spcBef>
              <a:buFont typeface="Arial"/>
              <a:buChar char="•"/>
            </a:pPr>
            <a:r>
              <a:rPr lang="en-US" sz="3028" spc="-115" strike="noStrike" u="none">
                <a:solidFill>
                  <a:srgbClr val="000000"/>
                </a:solidFill>
                <a:latin typeface="Jua"/>
                <a:ea typeface="Jua"/>
                <a:cs typeface="Jua"/>
                <a:sym typeface="Jua"/>
              </a:rPr>
              <a:t>Customer and Restaurant Partners</a:t>
            </a:r>
          </a:p>
        </p:txBody>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0">
            <a:off x="-7281905" y="-11282405"/>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18" y="5453295"/>
            <a:ext cx="4070935" cy="4070935"/>
          </a:xfrm>
          <a:custGeom>
            <a:avLst/>
            <a:gdLst/>
            <a:ahLst/>
            <a:cxnLst/>
            <a:rect r="r" b="b" t="t" l="l"/>
            <a:pathLst>
              <a:path h="4070935" w="4070935">
                <a:moveTo>
                  <a:pt x="0" y="0"/>
                </a:moveTo>
                <a:lnTo>
                  <a:pt x="4070935" y="0"/>
                </a:lnTo>
                <a:lnTo>
                  <a:pt x="4070935" y="4070935"/>
                </a:lnTo>
                <a:lnTo>
                  <a:pt x="0" y="40709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138253" y="5453295"/>
            <a:ext cx="4070935" cy="4070935"/>
          </a:xfrm>
          <a:custGeom>
            <a:avLst/>
            <a:gdLst/>
            <a:ahLst/>
            <a:cxnLst/>
            <a:rect r="r" b="b" t="t" l="l"/>
            <a:pathLst>
              <a:path h="4070935" w="4070935">
                <a:moveTo>
                  <a:pt x="4070935" y="0"/>
                </a:moveTo>
                <a:lnTo>
                  <a:pt x="0" y="0"/>
                </a:lnTo>
                <a:lnTo>
                  <a:pt x="0" y="4070935"/>
                </a:lnTo>
                <a:lnTo>
                  <a:pt x="4070935" y="4070935"/>
                </a:lnTo>
                <a:lnTo>
                  <a:pt x="40709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4138253" y="1493150"/>
            <a:ext cx="3960145" cy="3960145"/>
          </a:xfrm>
          <a:custGeom>
            <a:avLst/>
            <a:gdLst/>
            <a:ahLst/>
            <a:cxnLst/>
            <a:rect r="r" b="b" t="t" l="l"/>
            <a:pathLst>
              <a:path h="3960145" w="3960145">
                <a:moveTo>
                  <a:pt x="3960145" y="3960145"/>
                </a:moveTo>
                <a:lnTo>
                  <a:pt x="0" y="3960145"/>
                </a:lnTo>
                <a:lnTo>
                  <a:pt x="0" y="0"/>
                </a:lnTo>
                <a:lnTo>
                  <a:pt x="3960145" y="0"/>
                </a:lnTo>
                <a:lnTo>
                  <a:pt x="3960145" y="396014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true" rot="0">
            <a:off x="67318" y="1382360"/>
            <a:ext cx="4070935" cy="4070935"/>
          </a:xfrm>
          <a:custGeom>
            <a:avLst/>
            <a:gdLst/>
            <a:ahLst/>
            <a:cxnLst/>
            <a:rect r="r" b="b" t="t" l="l"/>
            <a:pathLst>
              <a:path h="4070935" w="4070935">
                <a:moveTo>
                  <a:pt x="0" y="4070935"/>
                </a:moveTo>
                <a:lnTo>
                  <a:pt x="4070935" y="4070935"/>
                </a:lnTo>
                <a:lnTo>
                  <a:pt x="4070935" y="0"/>
                </a:lnTo>
                <a:lnTo>
                  <a:pt x="0" y="0"/>
                </a:lnTo>
                <a:lnTo>
                  <a:pt x="0" y="4070935"/>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216944" y="5453295"/>
            <a:ext cx="788894" cy="609600"/>
          </a:xfrm>
          <a:custGeom>
            <a:avLst/>
            <a:gdLst/>
            <a:ahLst/>
            <a:cxnLst/>
            <a:rect r="r" b="b" t="t" l="l"/>
            <a:pathLst>
              <a:path h="609600" w="788894">
                <a:moveTo>
                  <a:pt x="0" y="0"/>
                </a:moveTo>
                <a:lnTo>
                  <a:pt x="788894" y="0"/>
                </a:lnTo>
                <a:lnTo>
                  <a:pt x="788894" y="609600"/>
                </a:lnTo>
                <a:lnTo>
                  <a:pt x="0" y="6096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1457529">
            <a:off x="14293512" y="6587681"/>
            <a:ext cx="4858920" cy="4719226"/>
          </a:xfrm>
          <a:custGeom>
            <a:avLst/>
            <a:gdLst/>
            <a:ahLst/>
            <a:cxnLst/>
            <a:rect r="r" b="b" t="t" l="l"/>
            <a:pathLst>
              <a:path h="4719226" w="4858920">
                <a:moveTo>
                  <a:pt x="0" y="0"/>
                </a:moveTo>
                <a:lnTo>
                  <a:pt x="4858920" y="0"/>
                </a:lnTo>
                <a:lnTo>
                  <a:pt x="4858920" y="4719227"/>
                </a:lnTo>
                <a:lnTo>
                  <a:pt x="0" y="4719227"/>
                </a:lnTo>
                <a:lnTo>
                  <a:pt x="0" y="0"/>
                </a:lnTo>
                <a:close/>
              </a:path>
            </a:pathLst>
          </a:custGeom>
          <a:blipFill>
            <a:blip r:embed="rId14"/>
            <a:stretch>
              <a:fillRect l="0" t="0" r="0" b="0"/>
            </a:stretch>
          </a:blipFill>
        </p:spPr>
      </p:sp>
      <p:sp>
        <p:nvSpPr>
          <p:cNvPr name="Freeform 9" id="9"/>
          <p:cNvSpPr/>
          <p:nvPr/>
        </p:nvSpPr>
        <p:spPr>
          <a:xfrm flipH="false" flipV="false" rot="0">
            <a:off x="7034383" y="7575141"/>
            <a:ext cx="4789897" cy="4789897"/>
          </a:xfrm>
          <a:custGeom>
            <a:avLst/>
            <a:gdLst/>
            <a:ahLst/>
            <a:cxnLst/>
            <a:rect r="r" b="b" t="t" l="l"/>
            <a:pathLst>
              <a:path h="4789897" w="4789897">
                <a:moveTo>
                  <a:pt x="0" y="0"/>
                </a:moveTo>
                <a:lnTo>
                  <a:pt x="4789897" y="0"/>
                </a:lnTo>
                <a:lnTo>
                  <a:pt x="4789897" y="4789896"/>
                </a:lnTo>
                <a:lnTo>
                  <a:pt x="0" y="4789896"/>
                </a:lnTo>
                <a:lnTo>
                  <a:pt x="0" y="0"/>
                </a:lnTo>
                <a:close/>
              </a:path>
            </a:pathLst>
          </a:custGeom>
          <a:blipFill>
            <a:blip r:embed="rId15"/>
            <a:stretch>
              <a:fillRect l="0" t="0" r="0" b="0"/>
            </a:stretch>
          </a:blipFill>
        </p:spPr>
      </p:sp>
      <p:sp>
        <p:nvSpPr>
          <p:cNvPr name="Freeform 10" id="10"/>
          <p:cNvSpPr/>
          <p:nvPr/>
        </p:nvSpPr>
        <p:spPr>
          <a:xfrm flipH="false" flipV="false" rot="10337742">
            <a:off x="15521343" y="-2251954"/>
            <a:ext cx="4993633" cy="4999883"/>
          </a:xfrm>
          <a:custGeom>
            <a:avLst/>
            <a:gdLst/>
            <a:ahLst/>
            <a:cxnLst/>
            <a:rect r="r" b="b" t="t" l="l"/>
            <a:pathLst>
              <a:path h="4999883" w="4993633">
                <a:moveTo>
                  <a:pt x="0" y="0"/>
                </a:moveTo>
                <a:lnTo>
                  <a:pt x="4993633" y="0"/>
                </a:lnTo>
                <a:lnTo>
                  <a:pt x="4993633" y="4999883"/>
                </a:lnTo>
                <a:lnTo>
                  <a:pt x="0" y="4999883"/>
                </a:lnTo>
                <a:lnTo>
                  <a:pt x="0" y="0"/>
                </a:lnTo>
                <a:close/>
              </a:path>
            </a:pathLst>
          </a:custGeom>
          <a:blipFill>
            <a:blip r:embed="rId16"/>
            <a:stretch>
              <a:fillRect l="0" t="0" r="0" b="0"/>
            </a:stretch>
          </a:blipFill>
        </p:spPr>
      </p:sp>
      <p:sp>
        <p:nvSpPr>
          <p:cNvPr name="Freeform 11" id="11"/>
          <p:cNvSpPr/>
          <p:nvPr/>
        </p:nvSpPr>
        <p:spPr>
          <a:xfrm flipH="false" flipV="false" rot="0">
            <a:off x="6260629" y="-2656140"/>
            <a:ext cx="4999883" cy="4999883"/>
          </a:xfrm>
          <a:custGeom>
            <a:avLst/>
            <a:gdLst/>
            <a:ahLst/>
            <a:cxnLst/>
            <a:rect r="r" b="b" t="t" l="l"/>
            <a:pathLst>
              <a:path h="4999883" w="4999883">
                <a:moveTo>
                  <a:pt x="0" y="0"/>
                </a:moveTo>
                <a:lnTo>
                  <a:pt x="4999883" y="0"/>
                </a:lnTo>
                <a:lnTo>
                  <a:pt x="4999883" y="4999882"/>
                </a:lnTo>
                <a:lnTo>
                  <a:pt x="0" y="4999882"/>
                </a:lnTo>
                <a:lnTo>
                  <a:pt x="0" y="0"/>
                </a:lnTo>
                <a:close/>
              </a:path>
            </a:pathLst>
          </a:custGeom>
          <a:blipFill>
            <a:blip r:embed="rId17"/>
            <a:stretch>
              <a:fillRect l="0" t="0" r="0" b="0"/>
            </a:stretch>
          </a:blipFill>
        </p:spPr>
      </p:sp>
      <p:sp>
        <p:nvSpPr>
          <p:cNvPr name="Freeform 12" id="12"/>
          <p:cNvSpPr/>
          <p:nvPr/>
        </p:nvSpPr>
        <p:spPr>
          <a:xfrm flipH="false" flipV="false" rot="3611281">
            <a:off x="3441448" y="-449657"/>
            <a:ext cx="1820454" cy="2383928"/>
          </a:xfrm>
          <a:custGeom>
            <a:avLst/>
            <a:gdLst/>
            <a:ahLst/>
            <a:cxnLst/>
            <a:rect r="r" b="b" t="t" l="l"/>
            <a:pathLst>
              <a:path h="2383928" w="1820454">
                <a:moveTo>
                  <a:pt x="0" y="0"/>
                </a:moveTo>
                <a:lnTo>
                  <a:pt x="1820454" y="0"/>
                </a:lnTo>
                <a:lnTo>
                  <a:pt x="1820454" y="2383928"/>
                </a:lnTo>
                <a:lnTo>
                  <a:pt x="0" y="238392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7705006" y="7575141"/>
            <a:ext cx="859716" cy="1115957"/>
          </a:xfrm>
          <a:custGeom>
            <a:avLst/>
            <a:gdLst/>
            <a:ahLst/>
            <a:cxnLst/>
            <a:rect r="r" b="b" t="t" l="l"/>
            <a:pathLst>
              <a:path h="1115957" w="859716">
                <a:moveTo>
                  <a:pt x="0" y="0"/>
                </a:moveTo>
                <a:lnTo>
                  <a:pt x="859716" y="0"/>
                </a:lnTo>
                <a:lnTo>
                  <a:pt x="859716" y="1115956"/>
                </a:lnTo>
                <a:lnTo>
                  <a:pt x="0" y="111595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4" id="14"/>
          <p:cNvSpPr/>
          <p:nvPr/>
        </p:nvSpPr>
        <p:spPr>
          <a:xfrm flipH="false" flipV="false" rot="0">
            <a:off x="1709698" y="1486278"/>
            <a:ext cx="824211" cy="638389"/>
          </a:xfrm>
          <a:custGeom>
            <a:avLst/>
            <a:gdLst/>
            <a:ahLst/>
            <a:cxnLst/>
            <a:rect r="r" b="b" t="t" l="l"/>
            <a:pathLst>
              <a:path h="638389" w="824211">
                <a:moveTo>
                  <a:pt x="0" y="0"/>
                </a:moveTo>
                <a:lnTo>
                  <a:pt x="824211" y="0"/>
                </a:lnTo>
                <a:lnTo>
                  <a:pt x="824211" y="638389"/>
                </a:lnTo>
                <a:lnTo>
                  <a:pt x="0" y="638389"/>
                </a:lnTo>
                <a:lnTo>
                  <a:pt x="0" y="0"/>
                </a:lnTo>
                <a:close/>
              </a:path>
            </a:pathLst>
          </a:custGeom>
          <a:blipFill>
            <a:blip r:embed="rId22">
              <a:alphaModFix amt="69000"/>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5779797" y="1493150"/>
            <a:ext cx="677057" cy="677057"/>
          </a:xfrm>
          <a:custGeom>
            <a:avLst/>
            <a:gdLst/>
            <a:ahLst/>
            <a:cxnLst/>
            <a:rect r="r" b="b" t="t" l="l"/>
            <a:pathLst>
              <a:path h="677057" w="677057">
                <a:moveTo>
                  <a:pt x="0" y="0"/>
                </a:moveTo>
                <a:lnTo>
                  <a:pt x="677057" y="0"/>
                </a:lnTo>
                <a:lnTo>
                  <a:pt x="677057" y="677057"/>
                </a:lnTo>
                <a:lnTo>
                  <a:pt x="0" y="677057"/>
                </a:lnTo>
                <a:lnTo>
                  <a:pt x="0" y="0"/>
                </a:lnTo>
                <a:close/>
              </a:path>
            </a:pathLst>
          </a:custGeom>
          <a:blipFill>
            <a:blip r:embed="rId24">
              <a:alphaModFix amt="74000"/>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0">
            <a:off x="1988982" y="5453295"/>
            <a:ext cx="762144" cy="841725"/>
          </a:xfrm>
          <a:custGeom>
            <a:avLst/>
            <a:gdLst/>
            <a:ahLst/>
            <a:cxnLst/>
            <a:rect r="r" b="b" t="t" l="l"/>
            <a:pathLst>
              <a:path h="841725" w="762144">
                <a:moveTo>
                  <a:pt x="0" y="0"/>
                </a:moveTo>
                <a:lnTo>
                  <a:pt x="762144" y="0"/>
                </a:lnTo>
                <a:lnTo>
                  <a:pt x="762144" y="841725"/>
                </a:lnTo>
                <a:lnTo>
                  <a:pt x="0" y="841725"/>
                </a:lnTo>
                <a:lnTo>
                  <a:pt x="0" y="0"/>
                </a:lnTo>
                <a:close/>
              </a:path>
            </a:pathLst>
          </a:custGeom>
          <a:blipFill>
            <a:blip r:embed="rId26">
              <a:alphaModFix amt="58000"/>
              <a:extLst>
                <a:ext uri="{96DAC541-7B7A-43D3-8B79-37D633B846F1}">
                  <asvg:svgBlip xmlns:asvg="http://schemas.microsoft.com/office/drawing/2016/SVG/main" r:embed="rId27"/>
                </a:ext>
              </a:extLst>
            </a:blip>
            <a:stretch>
              <a:fillRect l="0" t="0" r="0" b="0"/>
            </a:stretch>
          </a:blipFill>
        </p:spPr>
      </p:sp>
      <p:sp>
        <p:nvSpPr>
          <p:cNvPr name="TextBox 17" id="17"/>
          <p:cNvSpPr txBox="true"/>
          <p:nvPr/>
        </p:nvSpPr>
        <p:spPr>
          <a:xfrm rot="0">
            <a:off x="9144000" y="2135272"/>
            <a:ext cx="7146855" cy="1275196"/>
          </a:xfrm>
          <a:prstGeom prst="rect">
            <a:avLst/>
          </a:prstGeom>
        </p:spPr>
        <p:txBody>
          <a:bodyPr anchor="t" rtlCol="false" tIns="0" lIns="0" bIns="0" rIns="0">
            <a:spAutoFit/>
          </a:bodyPr>
          <a:lstStyle/>
          <a:p>
            <a:pPr algn="ctr" marL="0" indent="0" lvl="0">
              <a:lnSpc>
                <a:spcPts val="9450"/>
              </a:lnSpc>
              <a:spcBef>
                <a:spcPct val="0"/>
              </a:spcBef>
            </a:pPr>
            <a:r>
              <a:rPr lang="en-US" sz="9743">
                <a:solidFill>
                  <a:srgbClr val="EF4B33"/>
                </a:solidFill>
                <a:latin typeface="Tropika"/>
                <a:ea typeface="Tropika"/>
                <a:cs typeface="Tropika"/>
                <a:sym typeface="Tropika"/>
              </a:rPr>
              <a:t>STAKEHOLDERS</a:t>
            </a:r>
          </a:p>
        </p:txBody>
      </p:sp>
      <p:sp>
        <p:nvSpPr>
          <p:cNvPr name="TextBox 18" id="18"/>
          <p:cNvSpPr txBox="true"/>
          <p:nvPr/>
        </p:nvSpPr>
        <p:spPr>
          <a:xfrm rot="0">
            <a:off x="8760570" y="3688203"/>
            <a:ext cx="8363669" cy="3163570"/>
          </a:xfrm>
          <a:prstGeom prst="rect">
            <a:avLst/>
          </a:prstGeom>
        </p:spPr>
        <p:txBody>
          <a:bodyPr anchor="t" rtlCol="false" tIns="0" lIns="0" bIns="0" rIns="0">
            <a:spAutoFit/>
          </a:bodyPr>
          <a:lstStyle/>
          <a:p>
            <a:pPr algn="ctr" marL="0" indent="0" lvl="0">
              <a:lnSpc>
                <a:spcPts val="3079"/>
              </a:lnSpc>
              <a:spcBef>
                <a:spcPct val="0"/>
              </a:spcBef>
            </a:pPr>
            <a:r>
              <a:rPr lang="en-US" sz="2199" strike="noStrike" u="none">
                <a:solidFill>
                  <a:srgbClr val="6D0E00"/>
                </a:solidFill>
                <a:latin typeface="Jua"/>
                <a:ea typeface="Jua"/>
                <a:cs typeface="Jua"/>
                <a:sym typeface="Jua"/>
              </a:rPr>
              <a:t>A stakeholder is any individual, group, or organization that has an interest in or is affected by a company’s operations, decisions, and outcomes. Stakeholders can be internal, such as employees and management, or external, including customers, delivery partners, restaurant vendors, investors, and regulatory bodies. Their involvement is crucial, as they influence strategic direction, contribute to business success, and are directly impacted by the company’s performance.</a:t>
            </a:r>
          </a:p>
        </p:txBody>
      </p:sp>
      <p:sp>
        <p:nvSpPr>
          <p:cNvPr name="TextBox 19" id="19"/>
          <p:cNvSpPr txBox="true"/>
          <p:nvPr/>
        </p:nvSpPr>
        <p:spPr>
          <a:xfrm rot="0">
            <a:off x="907616" y="2087068"/>
            <a:ext cx="2682708" cy="608598"/>
          </a:xfrm>
          <a:prstGeom prst="rect">
            <a:avLst/>
          </a:prstGeom>
        </p:spPr>
        <p:txBody>
          <a:bodyPr anchor="t" rtlCol="false" tIns="0" lIns="0" bIns="0" rIns="0">
            <a:spAutoFit/>
          </a:bodyPr>
          <a:lstStyle/>
          <a:p>
            <a:pPr algn="ctr" marL="0" indent="0" lvl="0">
              <a:lnSpc>
                <a:spcPts val="4556"/>
              </a:lnSpc>
            </a:pPr>
            <a:r>
              <a:rPr lang="en-US" sz="4649">
                <a:solidFill>
                  <a:srgbClr val="FDE6DB"/>
                </a:solidFill>
                <a:latin typeface="Tropika"/>
                <a:ea typeface="Tropika"/>
                <a:cs typeface="Tropika"/>
                <a:sym typeface="Tropika"/>
              </a:rPr>
              <a:t>Delivery</a:t>
            </a:r>
          </a:p>
        </p:txBody>
      </p:sp>
      <p:sp>
        <p:nvSpPr>
          <p:cNvPr name="TextBox 20" id="20"/>
          <p:cNvSpPr txBox="true"/>
          <p:nvPr/>
        </p:nvSpPr>
        <p:spPr>
          <a:xfrm rot="0">
            <a:off x="1053801" y="2717080"/>
            <a:ext cx="2390339" cy="2631440"/>
          </a:xfrm>
          <a:prstGeom prst="rect">
            <a:avLst/>
          </a:prstGeom>
        </p:spPr>
        <p:txBody>
          <a:bodyPr anchor="t" rtlCol="false" tIns="0" lIns="0" bIns="0" rIns="0">
            <a:spAutoFit/>
          </a:bodyPr>
          <a:lstStyle/>
          <a:p>
            <a:pPr algn="ctr">
              <a:lnSpc>
                <a:spcPts val="2080"/>
              </a:lnSpc>
            </a:pPr>
            <a:r>
              <a:rPr lang="en-US" sz="2000" spc="-76">
                <a:solidFill>
                  <a:srgbClr val="FDE6DB"/>
                </a:solidFill>
                <a:latin typeface="Jua"/>
                <a:ea typeface="Jua"/>
                <a:cs typeface="Jua"/>
                <a:sym typeface="Jua"/>
              </a:rPr>
              <a:t>Delivery Location</a:t>
            </a:r>
          </a:p>
          <a:p>
            <a:pPr algn="ctr">
              <a:lnSpc>
                <a:spcPts val="2080"/>
              </a:lnSpc>
            </a:pPr>
            <a:r>
              <a:rPr lang="en-US" sz="2000" spc="-76">
                <a:solidFill>
                  <a:srgbClr val="FDE6DB"/>
                </a:solidFill>
                <a:latin typeface="Jua"/>
                <a:ea typeface="Jua"/>
                <a:cs typeface="Jua"/>
                <a:sym typeface="Jua"/>
              </a:rPr>
              <a:t>Pickup Location</a:t>
            </a:r>
          </a:p>
          <a:p>
            <a:pPr algn="ctr" marL="0" indent="0" lvl="0">
              <a:lnSpc>
                <a:spcPts val="2080"/>
              </a:lnSpc>
            </a:pPr>
            <a:r>
              <a:rPr lang="en-US" sz="2000" spc="-76">
                <a:solidFill>
                  <a:srgbClr val="FDE6DB"/>
                </a:solidFill>
                <a:latin typeface="Jua"/>
                <a:ea typeface="Jua"/>
                <a:cs typeface="Jua"/>
                <a:sym typeface="Jua"/>
              </a:rPr>
              <a:t>Delivery time</a:t>
            </a:r>
          </a:p>
          <a:p>
            <a:pPr algn="ctr" marL="0" indent="0" lvl="0">
              <a:lnSpc>
                <a:spcPts val="2080"/>
              </a:lnSpc>
            </a:pPr>
            <a:r>
              <a:rPr lang="en-US" sz="2000" spc="-76" strike="noStrike" u="none">
                <a:solidFill>
                  <a:srgbClr val="FDE6DB"/>
                </a:solidFill>
                <a:latin typeface="Jua"/>
                <a:ea typeface="Jua"/>
                <a:cs typeface="Jua"/>
                <a:sym typeface="Jua"/>
              </a:rPr>
              <a:t>Payment Time</a:t>
            </a:r>
          </a:p>
          <a:p>
            <a:pPr algn="ctr" marL="0" indent="0" lvl="0">
              <a:lnSpc>
                <a:spcPts val="2080"/>
              </a:lnSpc>
            </a:pPr>
            <a:r>
              <a:rPr lang="en-US" sz="2000" spc="-76" strike="noStrike" u="none">
                <a:solidFill>
                  <a:srgbClr val="FDE6DB"/>
                </a:solidFill>
                <a:latin typeface="Jua"/>
                <a:ea typeface="Jua"/>
                <a:cs typeface="Jua"/>
                <a:sym typeface="Jua"/>
              </a:rPr>
              <a:t>Delivery Fee</a:t>
            </a:r>
          </a:p>
          <a:p>
            <a:pPr algn="ctr" marL="0" indent="0" lvl="0">
              <a:lnSpc>
                <a:spcPts val="2080"/>
              </a:lnSpc>
            </a:pPr>
            <a:r>
              <a:rPr lang="en-US" sz="2000" spc="-76" strike="noStrike" u="none">
                <a:solidFill>
                  <a:srgbClr val="FDE6DB"/>
                </a:solidFill>
                <a:latin typeface="Jua"/>
                <a:ea typeface="Jua"/>
                <a:cs typeface="Jua"/>
                <a:sym typeface="Jua"/>
              </a:rPr>
              <a:t>Driver name</a:t>
            </a:r>
          </a:p>
          <a:p>
            <a:pPr algn="ctr" marL="0" indent="0" lvl="0">
              <a:lnSpc>
                <a:spcPts val="2080"/>
              </a:lnSpc>
            </a:pPr>
            <a:r>
              <a:rPr lang="en-US" sz="2000" spc="-76" strike="noStrike" u="none">
                <a:solidFill>
                  <a:srgbClr val="FDE6DB"/>
                </a:solidFill>
                <a:latin typeface="Jua"/>
                <a:ea typeface="Jua"/>
                <a:cs typeface="Jua"/>
                <a:sym typeface="Jua"/>
              </a:rPr>
              <a:t>Driver y_mode</a:t>
            </a:r>
          </a:p>
          <a:p>
            <a:pPr algn="ctr" marL="0" indent="0" lvl="0">
              <a:lnSpc>
                <a:spcPts val="2080"/>
              </a:lnSpc>
            </a:pPr>
            <a:r>
              <a:rPr lang="en-US" sz="2000" spc="-76" strike="noStrike" u="none">
                <a:solidFill>
                  <a:srgbClr val="FDE6DB"/>
                </a:solidFill>
                <a:latin typeface="Jua"/>
                <a:ea typeface="Jua"/>
                <a:cs typeface="Jua"/>
                <a:sym typeface="Jua"/>
              </a:rPr>
              <a:t>delivery _ root</a:t>
            </a:r>
          </a:p>
          <a:p>
            <a:pPr algn="ctr" marL="0" indent="0" lvl="0">
              <a:lnSpc>
                <a:spcPts val="2080"/>
              </a:lnSpc>
            </a:pPr>
            <a:r>
              <a:rPr lang="en-US" sz="2000" spc="-76" strike="noStrike" u="none">
                <a:solidFill>
                  <a:srgbClr val="FDE6DB"/>
                </a:solidFill>
                <a:latin typeface="Jua"/>
                <a:ea typeface="Jua"/>
                <a:cs typeface="Jua"/>
                <a:sym typeface="Jua"/>
              </a:rPr>
              <a:t>delivery_traffic</a:t>
            </a:r>
          </a:p>
          <a:p>
            <a:pPr algn="ctr" marL="0" indent="0" lvl="0">
              <a:lnSpc>
                <a:spcPts val="2080"/>
              </a:lnSpc>
            </a:pPr>
            <a:r>
              <a:rPr lang="en-US" sz="2000" spc="-76" strike="noStrike" u="none">
                <a:solidFill>
                  <a:srgbClr val="FDE6DB"/>
                </a:solidFill>
                <a:latin typeface="Jua"/>
                <a:ea typeface="Jua"/>
                <a:cs typeface="Jua"/>
                <a:sym typeface="Jua"/>
              </a:rPr>
              <a:t>peek_hour</a:t>
            </a:r>
          </a:p>
        </p:txBody>
      </p:sp>
      <p:sp>
        <p:nvSpPr>
          <p:cNvPr name="TextBox 21" id="21"/>
          <p:cNvSpPr txBox="true"/>
          <p:nvPr/>
        </p:nvSpPr>
        <p:spPr>
          <a:xfrm rot="0">
            <a:off x="4776971" y="2087068"/>
            <a:ext cx="2682708" cy="608598"/>
          </a:xfrm>
          <a:prstGeom prst="rect">
            <a:avLst/>
          </a:prstGeom>
        </p:spPr>
        <p:txBody>
          <a:bodyPr anchor="t" rtlCol="false" tIns="0" lIns="0" bIns="0" rIns="0">
            <a:spAutoFit/>
          </a:bodyPr>
          <a:lstStyle/>
          <a:p>
            <a:pPr algn="ctr" marL="0" indent="0" lvl="0">
              <a:lnSpc>
                <a:spcPts val="4556"/>
              </a:lnSpc>
            </a:pPr>
            <a:r>
              <a:rPr lang="en-US" sz="4649">
                <a:solidFill>
                  <a:srgbClr val="FDE6DB"/>
                </a:solidFill>
                <a:latin typeface="Tropika"/>
                <a:ea typeface="Tropika"/>
                <a:cs typeface="Tropika"/>
                <a:sym typeface="Tropika"/>
              </a:rPr>
              <a:t>Customer</a:t>
            </a:r>
          </a:p>
        </p:txBody>
      </p:sp>
      <p:sp>
        <p:nvSpPr>
          <p:cNvPr name="TextBox 22" id="22"/>
          <p:cNvSpPr txBox="true"/>
          <p:nvPr/>
        </p:nvSpPr>
        <p:spPr>
          <a:xfrm rot="0">
            <a:off x="4351675" y="2770979"/>
            <a:ext cx="2986636" cy="2921394"/>
          </a:xfrm>
          <a:prstGeom prst="rect">
            <a:avLst/>
          </a:prstGeom>
        </p:spPr>
        <p:txBody>
          <a:bodyPr anchor="t" rtlCol="false" tIns="0" lIns="0" bIns="0" rIns="0">
            <a:spAutoFit/>
          </a:bodyPr>
          <a:lstStyle/>
          <a:p>
            <a:pPr algn="ctr">
              <a:lnSpc>
                <a:spcPts val="2110"/>
              </a:lnSpc>
            </a:pPr>
            <a:r>
              <a:rPr lang="en-US" sz="2029" spc="-77">
                <a:solidFill>
                  <a:srgbClr val="FDE6DB"/>
                </a:solidFill>
                <a:latin typeface="Jua"/>
                <a:ea typeface="Jua"/>
                <a:cs typeface="Jua"/>
                <a:sym typeface="Jua"/>
              </a:rPr>
              <a:t>Customer id</a:t>
            </a:r>
          </a:p>
          <a:p>
            <a:pPr algn="ctr">
              <a:lnSpc>
                <a:spcPts val="2110"/>
              </a:lnSpc>
            </a:pPr>
            <a:r>
              <a:rPr lang="en-US" sz="2029" spc="-77">
                <a:solidFill>
                  <a:srgbClr val="FDE6DB"/>
                </a:solidFill>
                <a:latin typeface="Jua"/>
                <a:ea typeface="Jua"/>
                <a:cs typeface="Jua"/>
                <a:sym typeface="Jua"/>
              </a:rPr>
              <a:t>Customer name</a:t>
            </a:r>
          </a:p>
          <a:p>
            <a:pPr algn="ctr">
              <a:lnSpc>
                <a:spcPts val="2110"/>
              </a:lnSpc>
            </a:pPr>
            <a:r>
              <a:rPr lang="en-US" sz="2029" spc="-77">
                <a:solidFill>
                  <a:srgbClr val="FDE6DB"/>
                </a:solidFill>
                <a:latin typeface="Jua"/>
                <a:ea typeface="Jua"/>
                <a:cs typeface="Jua"/>
                <a:sym typeface="Jua"/>
              </a:rPr>
              <a:t>Customer Location</a:t>
            </a:r>
          </a:p>
          <a:p>
            <a:pPr algn="ctr">
              <a:lnSpc>
                <a:spcPts val="2110"/>
              </a:lnSpc>
            </a:pPr>
            <a:r>
              <a:rPr lang="en-US" sz="2029" spc="-77">
                <a:solidFill>
                  <a:srgbClr val="FDE6DB"/>
                </a:solidFill>
                <a:latin typeface="Jua"/>
                <a:ea typeface="Jua"/>
                <a:cs typeface="Jua"/>
                <a:sym typeface="Jua"/>
              </a:rPr>
              <a:t>Customer_location time</a:t>
            </a:r>
          </a:p>
          <a:p>
            <a:pPr algn="ctr">
              <a:lnSpc>
                <a:spcPts val="2110"/>
              </a:lnSpc>
            </a:pPr>
            <a:r>
              <a:rPr lang="en-US" sz="2029" spc="-77">
                <a:solidFill>
                  <a:srgbClr val="FDE6DB"/>
                </a:solidFill>
                <a:latin typeface="Jua"/>
                <a:ea typeface="Jua"/>
                <a:cs typeface="Jua"/>
                <a:sym typeface="Jua"/>
              </a:rPr>
              <a:t>Customer_age</a:t>
            </a:r>
          </a:p>
          <a:p>
            <a:pPr algn="ctr">
              <a:lnSpc>
                <a:spcPts val="2110"/>
              </a:lnSpc>
            </a:pPr>
            <a:r>
              <a:rPr lang="en-US" sz="2029" spc="-77">
                <a:solidFill>
                  <a:srgbClr val="FDE6DB"/>
                </a:solidFill>
                <a:latin typeface="Jua"/>
                <a:ea typeface="Jua"/>
                <a:cs typeface="Jua"/>
                <a:sym typeface="Jua"/>
              </a:rPr>
              <a:t>Custpmer_rating</a:t>
            </a:r>
          </a:p>
          <a:p>
            <a:pPr algn="ctr">
              <a:lnSpc>
                <a:spcPts val="2110"/>
              </a:lnSpc>
            </a:pPr>
            <a:r>
              <a:rPr lang="en-US" sz="2029" spc="-77">
                <a:solidFill>
                  <a:srgbClr val="FDE6DB"/>
                </a:solidFill>
                <a:latin typeface="Jua"/>
                <a:ea typeface="Jua"/>
                <a:cs typeface="Jua"/>
                <a:sym typeface="Jua"/>
              </a:rPr>
              <a:t>Table_booking</a:t>
            </a:r>
          </a:p>
          <a:p>
            <a:pPr algn="ctr">
              <a:lnSpc>
                <a:spcPts val="2110"/>
              </a:lnSpc>
            </a:pPr>
            <a:r>
              <a:rPr lang="en-US" sz="2029" spc="-77">
                <a:solidFill>
                  <a:srgbClr val="FDE6DB"/>
                </a:solidFill>
                <a:latin typeface="Jua"/>
                <a:ea typeface="Jua"/>
                <a:cs typeface="Jua"/>
                <a:sym typeface="Jua"/>
              </a:rPr>
              <a:t>Customer_mob</a:t>
            </a:r>
          </a:p>
          <a:p>
            <a:pPr algn="ctr">
              <a:lnSpc>
                <a:spcPts val="2110"/>
              </a:lnSpc>
            </a:pPr>
            <a:r>
              <a:rPr lang="en-US" sz="2029" spc="-77">
                <a:solidFill>
                  <a:srgbClr val="FDE6DB"/>
                </a:solidFill>
                <a:latin typeface="Jua"/>
                <a:ea typeface="Jua"/>
                <a:cs typeface="Jua"/>
                <a:sym typeface="Jua"/>
              </a:rPr>
              <a:t>Customer_email</a:t>
            </a:r>
          </a:p>
          <a:p>
            <a:pPr algn="ctr" marL="0" indent="0" lvl="0">
              <a:lnSpc>
                <a:spcPts val="2110"/>
              </a:lnSpc>
            </a:pPr>
            <a:r>
              <a:rPr lang="en-US" sz="2029" spc="-77">
                <a:solidFill>
                  <a:srgbClr val="FDE6DB"/>
                </a:solidFill>
                <a:latin typeface="Jua"/>
                <a:ea typeface="Jua"/>
                <a:cs typeface="Jua"/>
                <a:sym typeface="Jua"/>
              </a:rPr>
              <a:t>Customer_gender</a:t>
            </a:r>
          </a:p>
          <a:p>
            <a:pPr algn="ctr" marL="0" indent="0" lvl="0">
              <a:lnSpc>
                <a:spcPts val="2110"/>
              </a:lnSpc>
            </a:pPr>
          </a:p>
        </p:txBody>
      </p:sp>
      <p:sp>
        <p:nvSpPr>
          <p:cNvPr name="TextBox 23" id="23"/>
          <p:cNvSpPr txBox="true"/>
          <p:nvPr/>
        </p:nvSpPr>
        <p:spPr>
          <a:xfrm rot="0">
            <a:off x="4564535" y="6158145"/>
            <a:ext cx="2682708" cy="608598"/>
          </a:xfrm>
          <a:prstGeom prst="rect">
            <a:avLst/>
          </a:prstGeom>
        </p:spPr>
        <p:txBody>
          <a:bodyPr anchor="t" rtlCol="false" tIns="0" lIns="0" bIns="0" rIns="0">
            <a:spAutoFit/>
          </a:bodyPr>
          <a:lstStyle/>
          <a:p>
            <a:pPr algn="ctr" marL="0" indent="0" lvl="0">
              <a:lnSpc>
                <a:spcPts val="4556"/>
              </a:lnSpc>
            </a:pPr>
            <a:r>
              <a:rPr lang="en-US" sz="4649">
                <a:solidFill>
                  <a:srgbClr val="FDE6DB"/>
                </a:solidFill>
                <a:latin typeface="Tropika"/>
                <a:ea typeface="Tropika"/>
                <a:cs typeface="Tropika"/>
                <a:sym typeface="Tropika"/>
              </a:rPr>
              <a:t>Restaurant</a:t>
            </a:r>
          </a:p>
        </p:txBody>
      </p:sp>
      <p:sp>
        <p:nvSpPr>
          <p:cNvPr name="TextBox 24" id="24"/>
          <p:cNvSpPr txBox="true"/>
          <p:nvPr/>
        </p:nvSpPr>
        <p:spPr>
          <a:xfrm rot="0">
            <a:off x="4630311" y="6884035"/>
            <a:ext cx="2751054" cy="2117090"/>
          </a:xfrm>
          <a:prstGeom prst="rect">
            <a:avLst/>
          </a:prstGeom>
        </p:spPr>
        <p:txBody>
          <a:bodyPr anchor="t" rtlCol="false" tIns="0" lIns="0" bIns="0" rIns="0">
            <a:spAutoFit/>
          </a:bodyPr>
          <a:lstStyle/>
          <a:p>
            <a:pPr algn="ctr">
              <a:lnSpc>
                <a:spcPts val="2080"/>
              </a:lnSpc>
            </a:pPr>
            <a:r>
              <a:rPr lang="en-US" sz="2000" spc="-76">
                <a:solidFill>
                  <a:srgbClr val="FDE6DB"/>
                </a:solidFill>
                <a:latin typeface="Jua"/>
                <a:ea typeface="Jua"/>
                <a:cs typeface="Jua"/>
                <a:sym typeface="Jua"/>
              </a:rPr>
              <a:t>Restaurant_id</a:t>
            </a:r>
          </a:p>
          <a:p>
            <a:pPr algn="ctr">
              <a:lnSpc>
                <a:spcPts val="2080"/>
              </a:lnSpc>
            </a:pPr>
            <a:r>
              <a:rPr lang="en-US" sz="2000" spc="-76">
                <a:solidFill>
                  <a:srgbClr val="FDE6DB"/>
                </a:solidFill>
                <a:latin typeface="Jua"/>
                <a:ea typeface="Jua"/>
                <a:cs typeface="Jua"/>
                <a:sym typeface="Jua"/>
              </a:rPr>
              <a:t>Restaurant_name</a:t>
            </a:r>
          </a:p>
          <a:p>
            <a:pPr algn="ctr">
              <a:lnSpc>
                <a:spcPts val="2080"/>
              </a:lnSpc>
            </a:pPr>
            <a:r>
              <a:rPr lang="en-US" sz="2000" spc="-76">
                <a:solidFill>
                  <a:srgbClr val="FDE6DB"/>
                </a:solidFill>
                <a:latin typeface="Jua"/>
                <a:ea typeface="Jua"/>
                <a:cs typeface="Jua"/>
                <a:sym typeface="Jua"/>
              </a:rPr>
              <a:t>Restaurant_picture</a:t>
            </a:r>
          </a:p>
          <a:p>
            <a:pPr algn="ctr">
              <a:lnSpc>
                <a:spcPts val="2080"/>
              </a:lnSpc>
            </a:pPr>
            <a:r>
              <a:rPr lang="en-US" sz="2000" spc="-76">
                <a:solidFill>
                  <a:srgbClr val="FDE6DB"/>
                </a:solidFill>
                <a:latin typeface="Jua"/>
                <a:ea typeface="Jua"/>
                <a:cs typeface="Jua"/>
                <a:sym typeface="Jua"/>
              </a:rPr>
              <a:t>Restaurant_address</a:t>
            </a:r>
          </a:p>
          <a:p>
            <a:pPr algn="ctr">
              <a:lnSpc>
                <a:spcPts val="2080"/>
              </a:lnSpc>
            </a:pPr>
            <a:r>
              <a:rPr lang="en-US" sz="2000" spc="-76">
                <a:solidFill>
                  <a:srgbClr val="FDE6DB"/>
                </a:solidFill>
                <a:latin typeface="Jua"/>
                <a:ea typeface="Jua"/>
                <a:cs typeface="Jua"/>
                <a:sym typeface="Jua"/>
              </a:rPr>
              <a:t>Restaurant_review</a:t>
            </a:r>
          </a:p>
          <a:p>
            <a:pPr algn="ctr">
              <a:lnSpc>
                <a:spcPts val="2080"/>
              </a:lnSpc>
            </a:pPr>
            <a:r>
              <a:rPr lang="en-US" sz="2000" spc="-76">
                <a:solidFill>
                  <a:srgbClr val="FDE6DB"/>
                </a:solidFill>
                <a:latin typeface="Jua"/>
                <a:ea typeface="Jua"/>
                <a:cs typeface="Jua"/>
                <a:sym typeface="Jua"/>
              </a:rPr>
              <a:t>Restaurant_cuisine</a:t>
            </a:r>
          </a:p>
          <a:p>
            <a:pPr algn="ctr">
              <a:lnSpc>
                <a:spcPts val="2080"/>
              </a:lnSpc>
            </a:pPr>
            <a:r>
              <a:rPr lang="en-US" sz="2000" spc="-76">
                <a:solidFill>
                  <a:srgbClr val="FDE6DB"/>
                </a:solidFill>
                <a:latin typeface="Jua"/>
                <a:ea typeface="Jua"/>
                <a:cs typeface="Jua"/>
                <a:sym typeface="Jua"/>
              </a:rPr>
              <a:t>Restaurant_ingredient</a:t>
            </a:r>
          </a:p>
          <a:p>
            <a:pPr algn="ctr" marL="0" indent="0" lvl="0">
              <a:lnSpc>
                <a:spcPts val="2080"/>
              </a:lnSpc>
            </a:pPr>
            <a:r>
              <a:rPr lang="en-US" sz="2000" spc="-76">
                <a:solidFill>
                  <a:srgbClr val="FDE6DB"/>
                </a:solidFill>
                <a:latin typeface="Jua"/>
                <a:ea typeface="Jua"/>
                <a:cs typeface="Jua"/>
                <a:sym typeface="Jua"/>
              </a:rPr>
              <a:t>Customer_service</a:t>
            </a:r>
          </a:p>
        </p:txBody>
      </p:sp>
      <p:sp>
        <p:nvSpPr>
          <p:cNvPr name="TextBox 25" id="25"/>
          <p:cNvSpPr txBox="true"/>
          <p:nvPr/>
        </p:nvSpPr>
        <p:spPr>
          <a:xfrm rot="0">
            <a:off x="1028700" y="6158145"/>
            <a:ext cx="2682708" cy="608598"/>
          </a:xfrm>
          <a:prstGeom prst="rect">
            <a:avLst/>
          </a:prstGeom>
        </p:spPr>
        <p:txBody>
          <a:bodyPr anchor="t" rtlCol="false" tIns="0" lIns="0" bIns="0" rIns="0">
            <a:spAutoFit/>
          </a:bodyPr>
          <a:lstStyle/>
          <a:p>
            <a:pPr algn="ctr" marL="0" indent="0" lvl="0">
              <a:lnSpc>
                <a:spcPts val="4556"/>
              </a:lnSpc>
            </a:pPr>
            <a:r>
              <a:rPr lang="en-US" sz="4649">
                <a:solidFill>
                  <a:srgbClr val="FDE6DB"/>
                </a:solidFill>
                <a:latin typeface="Tropika"/>
                <a:ea typeface="Tropika"/>
                <a:cs typeface="Tropika"/>
                <a:sym typeface="Tropika"/>
              </a:rPr>
              <a:t>Order</a:t>
            </a:r>
          </a:p>
        </p:txBody>
      </p:sp>
      <p:sp>
        <p:nvSpPr>
          <p:cNvPr name="TextBox 26" id="26"/>
          <p:cNvSpPr txBox="true"/>
          <p:nvPr/>
        </p:nvSpPr>
        <p:spPr>
          <a:xfrm rot="0">
            <a:off x="907616" y="6884035"/>
            <a:ext cx="2776047" cy="2374265"/>
          </a:xfrm>
          <a:prstGeom prst="rect">
            <a:avLst/>
          </a:prstGeom>
        </p:spPr>
        <p:txBody>
          <a:bodyPr anchor="t" rtlCol="false" tIns="0" lIns="0" bIns="0" rIns="0">
            <a:spAutoFit/>
          </a:bodyPr>
          <a:lstStyle/>
          <a:p>
            <a:pPr algn="ctr" marL="0" indent="0" lvl="0">
              <a:lnSpc>
                <a:spcPts val="2080"/>
              </a:lnSpc>
              <a:spcBef>
                <a:spcPct val="0"/>
              </a:spcBef>
            </a:pPr>
            <a:r>
              <a:rPr lang="en-US" sz="2000" spc="-76" strike="noStrike" u="none">
                <a:solidFill>
                  <a:srgbClr val="FDE6DB"/>
                </a:solidFill>
                <a:latin typeface="Jua"/>
                <a:ea typeface="Jua"/>
                <a:cs typeface="Jua"/>
                <a:sym typeface="Jua"/>
              </a:rPr>
              <a:t>Order_id</a:t>
            </a:r>
          </a:p>
          <a:p>
            <a:pPr algn="ctr" marL="0" indent="0" lvl="0">
              <a:lnSpc>
                <a:spcPts val="2080"/>
              </a:lnSpc>
              <a:spcBef>
                <a:spcPct val="0"/>
              </a:spcBef>
            </a:pPr>
            <a:r>
              <a:rPr lang="en-US" sz="2000" spc="-76" strike="noStrike" u="none">
                <a:solidFill>
                  <a:srgbClr val="FDE6DB"/>
                </a:solidFill>
                <a:latin typeface="Jua"/>
                <a:ea typeface="Jua"/>
                <a:cs typeface="Jua"/>
                <a:sym typeface="Jua"/>
              </a:rPr>
              <a:t>order_location</a:t>
            </a:r>
          </a:p>
          <a:p>
            <a:pPr algn="ctr" marL="0" indent="0" lvl="0">
              <a:lnSpc>
                <a:spcPts val="2080"/>
              </a:lnSpc>
              <a:spcBef>
                <a:spcPct val="0"/>
              </a:spcBef>
            </a:pPr>
            <a:r>
              <a:rPr lang="en-US" sz="2000" spc="-76" strike="noStrike" u="none">
                <a:solidFill>
                  <a:srgbClr val="FDE6DB"/>
                </a:solidFill>
                <a:latin typeface="Jua"/>
                <a:ea typeface="Jua"/>
                <a:cs typeface="Jua"/>
                <a:sym typeface="Jua"/>
              </a:rPr>
              <a:t>order_time</a:t>
            </a:r>
          </a:p>
          <a:p>
            <a:pPr algn="ctr" marL="0" indent="0" lvl="0">
              <a:lnSpc>
                <a:spcPts val="2080"/>
              </a:lnSpc>
              <a:spcBef>
                <a:spcPct val="0"/>
              </a:spcBef>
            </a:pPr>
            <a:r>
              <a:rPr lang="en-US" sz="2000" spc="-76" strike="noStrike" u="none">
                <a:solidFill>
                  <a:srgbClr val="FDE6DB"/>
                </a:solidFill>
                <a:latin typeface="Jua"/>
                <a:ea typeface="Jua"/>
                <a:cs typeface="Jua"/>
                <a:sym typeface="Jua"/>
              </a:rPr>
              <a:t>Order Frequency</a:t>
            </a:r>
          </a:p>
          <a:p>
            <a:pPr algn="ctr" marL="0" indent="0" lvl="0">
              <a:lnSpc>
                <a:spcPts val="2080"/>
              </a:lnSpc>
              <a:spcBef>
                <a:spcPct val="0"/>
              </a:spcBef>
            </a:pPr>
            <a:r>
              <a:rPr lang="en-US" sz="2000" spc="-76" strike="noStrike" u="none">
                <a:solidFill>
                  <a:srgbClr val="FDE6DB"/>
                </a:solidFill>
                <a:latin typeface="Jua"/>
                <a:ea typeface="Jua"/>
                <a:cs typeface="Jua"/>
                <a:sym typeface="Jua"/>
              </a:rPr>
              <a:t>Customer_id</a:t>
            </a:r>
          </a:p>
          <a:p>
            <a:pPr algn="ctr" marL="0" indent="0" lvl="0">
              <a:lnSpc>
                <a:spcPts val="2080"/>
              </a:lnSpc>
              <a:spcBef>
                <a:spcPct val="0"/>
              </a:spcBef>
            </a:pPr>
            <a:r>
              <a:rPr lang="en-US" sz="2000" spc="-76" strike="noStrike" u="none">
                <a:solidFill>
                  <a:srgbClr val="FDE6DB"/>
                </a:solidFill>
                <a:latin typeface="Jua"/>
                <a:ea typeface="Jua"/>
                <a:cs typeface="Jua"/>
                <a:sym typeface="Jua"/>
              </a:rPr>
              <a:t>Payment type</a:t>
            </a:r>
          </a:p>
          <a:p>
            <a:pPr algn="ctr" marL="0" indent="0" lvl="0">
              <a:lnSpc>
                <a:spcPts val="2080"/>
              </a:lnSpc>
              <a:spcBef>
                <a:spcPct val="0"/>
              </a:spcBef>
            </a:pPr>
            <a:r>
              <a:rPr lang="en-US" sz="2000" spc="-76" strike="noStrike" u="none">
                <a:solidFill>
                  <a:srgbClr val="FDE6DB"/>
                </a:solidFill>
                <a:latin typeface="Jua"/>
                <a:ea typeface="Jua"/>
                <a:cs typeface="Jua"/>
                <a:sym typeface="Jua"/>
              </a:rPr>
              <a:t>Order_hjistory</a:t>
            </a:r>
          </a:p>
          <a:p>
            <a:pPr algn="ctr" marL="0" indent="0" lvl="0">
              <a:lnSpc>
                <a:spcPts val="2080"/>
              </a:lnSpc>
              <a:spcBef>
                <a:spcPct val="0"/>
              </a:spcBef>
            </a:pPr>
          </a:p>
          <a:p>
            <a:pPr algn="ctr" marL="0" indent="0" lvl="0">
              <a:lnSpc>
                <a:spcPts val="2080"/>
              </a:lnSpc>
              <a:spcBef>
                <a:spcPct val="0"/>
              </a:spcBef>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0">
            <a:off x="-7281905" y="-11282405"/>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1814280"/>
            <a:ext cx="11670743" cy="13131017"/>
            <a:chOff x="0" y="0"/>
            <a:chExt cx="3073776" cy="3458375"/>
          </a:xfrm>
        </p:grpSpPr>
        <p:sp>
          <p:nvSpPr>
            <p:cNvPr name="Freeform 4" id="4"/>
            <p:cNvSpPr/>
            <p:nvPr/>
          </p:nvSpPr>
          <p:spPr>
            <a:xfrm flipH="false" flipV="false" rot="0">
              <a:off x="0" y="0"/>
              <a:ext cx="3073776" cy="3458375"/>
            </a:xfrm>
            <a:custGeom>
              <a:avLst/>
              <a:gdLst/>
              <a:ahLst/>
              <a:cxnLst/>
              <a:rect r="r" b="b" t="t" l="l"/>
              <a:pathLst>
                <a:path h="3458375" w="3073776">
                  <a:moveTo>
                    <a:pt x="0" y="0"/>
                  </a:moveTo>
                  <a:lnTo>
                    <a:pt x="3073776" y="0"/>
                  </a:lnTo>
                  <a:lnTo>
                    <a:pt x="3073776" y="3458375"/>
                  </a:lnTo>
                  <a:lnTo>
                    <a:pt x="0" y="3458375"/>
                  </a:lnTo>
                  <a:close/>
                </a:path>
              </a:pathLst>
            </a:custGeom>
            <a:solidFill>
              <a:srgbClr val="6D0E00"/>
            </a:solidFill>
          </p:spPr>
        </p:sp>
        <p:sp>
          <p:nvSpPr>
            <p:cNvPr name="TextBox 5" id="5"/>
            <p:cNvSpPr txBox="true"/>
            <p:nvPr/>
          </p:nvSpPr>
          <p:spPr>
            <a:xfrm>
              <a:off x="0" y="-57150"/>
              <a:ext cx="3073776" cy="35155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831348" y="1028700"/>
            <a:ext cx="2625304" cy="26253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t="0" r="-24906" b="0"/>
              </a:stretch>
            </a:blipFill>
            <a:ln w="114300" cap="sq">
              <a:solidFill>
                <a:srgbClr val="6D0E00"/>
              </a:solidFill>
              <a:prstDash val="solid"/>
              <a:miter/>
            </a:ln>
          </p:spPr>
        </p:sp>
      </p:grpSp>
      <p:grpSp>
        <p:nvGrpSpPr>
          <p:cNvPr name="Group 8" id="8"/>
          <p:cNvGrpSpPr/>
          <p:nvPr/>
        </p:nvGrpSpPr>
        <p:grpSpPr>
          <a:xfrm rot="0">
            <a:off x="7831348" y="3829833"/>
            <a:ext cx="2625304" cy="262530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a:ln w="114300" cap="sq">
              <a:solidFill>
                <a:srgbClr val="6D0E00"/>
              </a:solidFill>
              <a:prstDash val="solid"/>
              <a:miter/>
            </a:ln>
          </p:spPr>
        </p:sp>
      </p:grpSp>
      <p:grpSp>
        <p:nvGrpSpPr>
          <p:cNvPr name="Group 10" id="10"/>
          <p:cNvGrpSpPr/>
          <p:nvPr/>
        </p:nvGrpSpPr>
        <p:grpSpPr>
          <a:xfrm rot="0">
            <a:off x="7831348" y="6632996"/>
            <a:ext cx="2625304" cy="26253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46" t="0" r="-25046" b="0"/>
              </a:stretch>
            </a:blipFill>
            <a:ln w="114300" cap="sq">
              <a:solidFill>
                <a:srgbClr val="6D0E00"/>
              </a:solidFill>
              <a:prstDash val="solid"/>
              <a:miter/>
            </a:ln>
          </p:spPr>
        </p:sp>
      </p:grpSp>
      <p:sp>
        <p:nvSpPr>
          <p:cNvPr name="Freeform 12" id="12"/>
          <p:cNvSpPr/>
          <p:nvPr/>
        </p:nvSpPr>
        <p:spPr>
          <a:xfrm flipH="false" flipV="false" rot="-7066996">
            <a:off x="14917467" y="-1675455"/>
            <a:ext cx="4683667" cy="4683667"/>
          </a:xfrm>
          <a:custGeom>
            <a:avLst/>
            <a:gdLst/>
            <a:ahLst/>
            <a:cxnLst/>
            <a:rect r="r" b="b" t="t" l="l"/>
            <a:pathLst>
              <a:path h="4683667" w="4683667">
                <a:moveTo>
                  <a:pt x="0" y="0"/>
                </a:moveTo>
                <a:lnTo>
                  <a:pt x="4683666" y="0"/>
                </a:lnTo>
                <a:lnTo>
                  <a:pt x="4683666" y="4683667"/>
                </a:lnTo>
                <a:lnTo>
                  <a:pt x="0" y="4683667"/>
                </a:lnTo>
                <a:lnTo>
                  <a:pt x="0" y="0"/>
                </a:lnTo>
                <a:close/>
              </a:path>
            </a:pathLst>
          </a:custGeom>
          <a:blipFill>
            <a:blip r:embed="rId7"/>
            <a:stretch>
              <a:fillRect l="0" t="0" r="0" b="0"/>
            </a:stretch>
          </a:blipFill>
        </p:spPr>
      </p:sp>
      <p:sp>
        <p:nvSpPr>
          <p:cNvPr name="Freeform 13" id="13"/>
          <p:cNvSpPr/>
          <p:nvPr/>
        </p:nvSpPr>
        <p:spPr>
          <a:xfrm flipH="false" flipV="false" rot="1915430">
            <a:off x="11517419" y="7124155"/>
            <a:ext cx="3410835" cy="3078278"/>
          </a:xfrm>
          <a:custGeom>
            <a:avLst/>
            <a:gdLst/>
            <a:ahLst/>
            <a:cxnLst/>
            <a:rect r="r" b="b" t="t" l="l"/>
            <a:pathLst>
              <a:path h="3078278" w="3410835">
                <a:moveTo>
                  <a:pt x="0" y="0"/>
                </a:moveTo>
                <a:lnTo>
                  <a:pt x="3410835" y="0"/>
                </a:lnTo>
                <a:lnTo>
                  <a:pt x="3410835" y="3078279"/>
                </a:lnTo>
                <a:lnTo>
                  <a:pt x="0" y="3078279"/>
                </a:lnTo>
                <a:lnTo>
                  <a:pt x="0" y="0"/>
                </a:lnTo>
                <a:close/>
              </a:path>
            </a:pathLst>
          </a:custGeom>
          <a:blipFill>
            <a:blip r:embed="rId8"/>
            <a:stretch>
              <a:fillRect l="0" t="0" r="0" b="0"/>
            </a:stretch>
          </a:blipFill>
        </p:spPr>
      </p:sp>
      <p:sp>
        <p:nvSpPr>
          <p:cNvPr name="Freeform 14" id="14"/>
          <p:cNvSpPr/>
          <p:nvPr/>
        </p:nvSpPr>
        <p:spPr>
          <a:xfrm flipH="false" flipV="false" rot="0">
            <a:off x="15266734" y="6484965"/>
            <a:ext cx="5548009" cy="5548009"/>
          </a:xfrm>
          <a:custGeom>
            <a:avLst/>
            <a:gdLst/>
            <a:ahLst/>
            <a:cxnLst/>
            <a:rect r="r" b="b" t="t" l="l"/>
            <a:pathLst>
              <a:path h="5548009" w="5548009">
                <a:moveTo>
                  <a:pt x="0" y="0"/>
                </a:moveTo>
                <a:lnTo>
                  <a:pt x="5548009" y="0"/>
                </a:lnTo>
                <a:lnTo>
                  <a:pt x="5548009" y="5548009"/>
                </a:lnTo>
                <a:lnTo>
                  <a:pt x="0" y="5548009"/>
                </a:lnTo>
                <a:lnTo>
                  <a:pt x="0" y="0"/>
                </a:lnTo>
                <a:close/>
              </a:path>
            </a:pathLst>
          </a:custGeom>
          <a:blipFill>
            <a:blip r:embed="rId9"/>
            <a:stretch>
              <a:fillRect l="0" t="0" r="0" b="0"/>
            </a:stretch>
          </a:blipFill>
        </p:spPr>
      </p:sp>
      <p:sp>
        <p:nvSpPr>
          <p:cNvPr name="Freeform 15" id="15"/>
          <p:cNvSpPr/>
          <p:nvPr/>
        </p:nvSpPr>
        <p:spPr>
          <a:xfrm flipH="false" flipV="false" rot="10739988">
            <a:off x="10505374" y="-2137813"/>
            <a:ext cx="2979453" cy="5608383"/>
          </a:xfrm>
          <a:custGeom>
            <a:avLst/>
            <a:gdLst/>
            <a:ahLst/>
            <a:cxnLst/>
            <a:rect r="r" b="b" t="t" l="l"/>
            <a:pathLst>
              <a:path h="5608383" w="2979453">
                <a:moveTo>
                  <a:pt x="0" y="0"/>
                </a:moveTo>
                <a:lnTo>
                  <a:pt x="2979453" y="0"/>
                </a:lnTo>
                <a:lnTo>
                  <a:pt x="2979453" y="5608383"/>
                </a:lnTo>
                <a:lnTo>
                  <a:pt x="0" y="5608383"/>
                </a:lnTo>
                <a:lnTo>
                  <a:pt x="0" y="0"/>
                </a:lnTo>
                <a:close/>
              </a:path>
            </a:pathLst>
          </a:custGeom>
          <a:blipFill>
            <a:blip r:embed="rId10"/>
            <a:stretch>
              <a:fillRect l="0" t="0" r="0" b="0"/>
            </a:stretch>
          </a:blipFill>
        </p:spPr>
      </p:sp>
      <p:sp>
        <p:nvSpPr>
          <p:cNvPr name="TextBox 16" id="16"/>
          <p:cNvSpPr txBox="true"/>
          <p:nvPr/>
        </p:nvSpPr>
        <p:spPr>
          <a:xfrm rot="0">
            <a:off x="10861591" y="4011585"/>
            <a:ext cx="6870420" cy="1274212"/>
          </a:xfrm>
          <a:prstGeom prst="rect">
            <a:avLst/>
          </a:prstGeom>
        </p:spPr>
        <p:txBody>
          <a:bodyPr anchor="t" rtlCol="false" tIns="0" lIns="0" bIns="0" rIns="0">
            <a:spAutoFit/>
          </a:bodyPr>
          <a:lstStyle/>
          <a:p>
            <a:pPr algn="l" marL="0" indent="0" lvl="0">
              <a:lnSpc>
                <a:spcPts val="9450"/>
              </a:lnSpc>
              <a:spcBef>
                <a:spcPct val="0"/>
              </a:spcBef>
            </a:pPr>
            <a:r>
              <a:rPr lang="en-US" sz="9743">
                <a:solidFill>
                  <a:srgbClr val="FDE6DB"/>
                </a:solidFill>
                <a:latin typeface="Tropika"/>
                <a:ea typeface="Tropika"/>
                <a:cs typeface="Tropika"/>
                <a:sym typeface="Tropika"/>
              </a:rPr>
              <a:t>DATA INSIGHTS</a:t>
            </a:r>
          </a:p>
        </p:txBody>
      </p:sp>
      <p:sp>
        <p:nvSpPr>
          <p:cNvPr name="TextBox 17" id="17"/>
          <p:cNvSpPr txBox="true"/>
          <p:nvPr/>
        </p:nvSpPr>
        <p:spPr>
          <a:xfrm rot="0">
            <a:off x="1028700" y="1425789"/>
            <a:ext cx="4042479" cy="606157"/>
          </a:xfrm>
          <a:prstGeom prst="rect">
            <a:avLst/>
          </a:prstGeom>
        </p:spPr>
        <p:txBody>
          <a:bodyPr anchor="t" rtlCol="false" tIns="0" lIns="0" bIns="0" rIns="0">
            <a:spAutoFit/>
          </a:bodyPr>
          <a:lstStyle/>
          <a:p>
            <a:pPr algn="l" marL="0" indent="0" lvl="0">
              <a:lnSpc>
                <a:spcPts val="4556"/>
              </a:lnSpc>
            </a:pPr>
            <a:r>
              <a:rPr lang="en-US" sz="4649">
                <a:solidFill>
                  <a:srgbClr val="6D0E00"/>
                </a:solidFill>
                <a:latin typeface="Tropika"/>
                <a:ea typeface="Tropika"/>
                <a:cs typeface="Tropika"/>
                <a:sym typeface="Tropika"/>
              </a:rPr>
              <a:t>Visualizations</a:t>
            </a:r>
          </a:p>
        </p:txBody>
      </p:sp>
      <p:sp>
        <p:nvSpPr>
          <p:cNvPr name="TextBox 18" id="18"/>
          <p:cNvSpPr txBox="true"/>
          <p:nvPr/>
        </p:nvSpPr>
        <p:spPr>
          <a:xfrm rot="0">
            <a:off x="758580" y="2293727"/>
            <a:ext cx="5672211" cy="2654808"/>
          </a:xfrm>
          <a:prstGeom prst="rect">
            <a:avLst/>
          </a:prstGeom>
        </p:spPr>
        <p:txBody>
          <a:bodyPr anchor="t" rtlCol="false" tIns="0" lIns="0" bIns="0" rIns="0">
            <a:spAutoFit/>
          </a:bodyPr>
          <a:lstStyle/>
          <a:p>
            <a:pPr algn="just" marL="669283" indent="-334641" lvl="1">
              <a:lnSpc>
                <a:spcPts val="3440"/>
              </a:lnSpc>
              <a:buFont typeface="Arial"/>
              <a:buChar char="•"/>
            </a:pPr>
            <a:r>
              <a:rPr lang="en-US" sz="3099">
                <a:solidFill>
                  <a:srgbClr val="D13123"/>
                </a:solidFill>
                <a:latin typeface="Jua"/>
                <a:ea typeface="Jua"/>
                <a:cs typeface="Jua"/>
                <a:sym typeface="Jua"/>
              </a:rPr>
              <a:t>Total Completed Orders</a:t>
            </a:r>
          </a:p>
          <a:p>
            <a:pPr algn="just" marL="669283" indent="-334641" lvl="1">
              <a:lnSpc>
                <a:spcPts val="3440"/>
              </a:lnSpc>
              <a:buFont typeface="Arial"/>
              <a:buChar char="•"/>
            </a:pPr>
            <a:r>
              <a:rPr lang="en-US" sz="3099" strike="noStrike" u="none">
                <a:solidFill>
                  <a:srgbClr val="D13123"/>
                </a:solidFill>
                <a:latin typeface="Jua"/>
                <a:ea typeface="Jua"/>
                <a:cs typeface="Jua"/>
                <a:sym typeface="Jua"/>
              </a:rPr>
              <a:t>Average delivery time by city</a:t>
            </a:r>
          </a:p>
          <a:p>
            <a:pPr algn="just" marL="669283" indent="-334641" lvl="1">
              <a:lnSpc>
                <a:spcPts val="3440"/>
              </a:lnSpc>
              <a:buFont typeface="Arial"/>
              <a:buChar char="•"/>
            </a:pPr>
            <a:r>
              <a:rPr lang="en-US" sz="3099" strike="noStrike" u="none">
                <a:solidFill>
                  <a:srgbClr val="D13123"/>
                </a:solidFill>
                <a:latin typeface="Jua"/>
                <a:ea typeface="Jua"/>
                <a:cs typeface="Jua"/>
                <a:sym typeface="Jua"/>
              </a:rPr>
              <a:t>Most used payment method</a:t>
            </a:r>
          </a:p>
          <a:p>
            <a:pPr algn="just" marL="669283" indent="-334641" lvl="1">
              <a:lnSpc>
                <a:spcPts val="3440"/>
              </a:lnSpc>
              <a:buFont typeface="Arial"/>
              <a:buChar char="•"/>
            </a:pPr>
            <a:r>
              <a:rPr lang="en-US" sz="3099" strike="noStrike" u="none">
                <a:solidFill>
                  <a:srgbClr val="D13123"/>
                </a:solidFill>
                <a:latin typeface="Jua"/>
                <a:ea typeface="Jua"/>
                <a:cs typeface="Jua"/>
                <a:sym typeface="Jua"/>
              </a:rPr>
              <a:t>Revenue trends over time</a:t>
            </a:r>
          </a:p>
          <a:p>
            <a:pPr algn="just" marL="669283" indent="-334641" lvl="1">
              <a:lnSpc>
                <a:spcPts val="3440"/>
              </a:lnSpc>
              <a:buFont typeface="Arial"/>
              <a:buChar char="•"/>
            </a:pPr>
            <a:r>
              <a:rPr lang="en-US" sz="3099" strike="noStrike" u="none">
                <a:solidFill>
                  <a:srgbClr val="D13123"/>
                </a:solidFill>
                <a:latin typeface="Jua"/>
                <a:ea typeface="Jua"/>
                <a:cs typeface="Jua"/>
                <a:sym typeface="Jua"/>
              </a:rPr>
              <a:t>Customer rating distribution</a:t>
            </a:r>
          </a:p>
        </p:txBody>
      </p:sp>
      <p:sp>
        <p:nvSpPr>
          <p:cNvPr name="TextBox 19" id="19"/>
          <p:cNvSpPr txBox="true"/>
          <p:nvPr/>
        </p:nvSpPr>
        <p:spPr>
          <a:xfrm rot="0">
            <a:off x="1028700" y="5848980"/>
            <a:ext cx="4830331" cy="606157"/>
          </a:xfrm>
          <a:prstGeom prst="rect">
            <a:avLst/>
          </a:prstGeom>
        </p:spPr>
        <p:txBody>
          <a:bodyPr anchor="t" rtlCol="false" tIns="0" lIns="0" bIns="0" rIns="0">
            <a:spAutoFit/>
          </a:bodyPr>
          <a:lstStyle/>
          <a:p>
            <a:pPr algn="l" marL="0" indent="0" lvl="0">
              <a:lnSpc>
                <a:spcPts val="4556"/>
              </a:lnSpc>
            </a:pPr>
            <a:r>
              <a:rPr lang="en-US" sz="4649">
                <a:solidFill>
                  <a:srgbClr val="6D0E00"/>
                </a:solidFill>
                <a:latin typeface="Tropika"/>
                <a:ea typeface="Tropika"/>
                <a:cs typeface="Tropika"/>
                <a:sym typeface="Tropika"/>
              </a:rPr>
              <a:t>Operational Insights</a:t>
            </a:r>
          </a:p>
        </p:txBody>
      </p:sp>
      <p:sp>
        <p:nvSpPr>
          <p:cNvPr name="TextBox 20" id="20"/>
          <p:cNvSpPr txBox="true"/>
          <p:nvPr/>
        </p:nvSpPr>
        <p:spPr>
          <a:xfrm rot="0">
            <a:off x="758580" y="6880955"/>
            <a:ext cx="6302492" cy="1368933"/>
          </a:xfrm>
          <a:prstGeom prst="rect">
            <a:avLst/>
          </a:prstGeom>
        </p:spPr>
        <p:txBody>
          <a:bodyPr anchor="t" rtlCol="false" tIns="0" lIns="0" bIns="0" rIns="0">
            <a:spAutoFit/>
          </a:bodyPr>
          <a:lstStyle/>
          <a:p>
            <a:pPr algn="just" marL="669283" indent="-334641" lvl="1">
              <a:lnSpc>
                <a:spcPts val="3440"/>
              </a:lnSpc>
              <a:spcBef>
                <a:spcPct val="0"/>
              </a:spcBef>
              <a:buFont typeface="Arial"/>
              <a:buChar char="•"/>
            </a:pPr>
            <a:r>
              <a:rPr lang="en-US" sz="3099" strike="noStrike" u="none">
                <a:solidFill>
                  <a:srgbClr val="D13123"/>
                </a:solidFill>
                <a:latin typeface="Jua"/>
                <a:ea typeface="Jua"/>
                <a:cs typeface="Jua"/>
                <a:sym typeface="Jua"/>
              </a:rPr>
              <a:t>Delivery times across statuses</a:t>
            </a:r>
          </a:p>
          <a:p>
            <a:pPr algn="just" marL="669283" indent="-334641" lvl="1">
              <a:lnSpc>
                <a:spcPts val="3440"/>
              </a:lnSpc>
              <a:spcBef>
                <a:spcPct val="0"/>
              </a:spcBef>
              <a:buFont typeface="Arial"/>
              <a:buChar char="•"/>
            </a:pPr>
            <a:r>
              <a:rPr lang="en-US" sz="3099" strike="noStrike" u="none">
                <a:solidFill>
                  <a:srgbClr val="D13123"/>
                </a:solidFill>
                <a:latin typeface="Jua"/>
                <a:ea typeface="Jua"/>
                <a:cs typeface="Jua"/>
                <a:sym typeface="Jua"/>
              </a:rPr>
              <a:t>Cuisines types with high delivery times</a:t>
            </a: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E6DB"/>
        </a:solidFill>
      </p:bgPr>
    </p:bg>
    <p:spTree>
      <p:nvGrpSpPr>
        <p:cNvPr id="1" name=""/>
        <p:cNvGrpSpPr/>
        <p:nvPr/>
      </p:nvGrpSpPr>
      <p:grpSpPr>
        <a:xfrm>
          <a:off x="0" y="0"/>
          <a:ext cx="0" cy="0"/>
          <a:chOff x="0" y="0"/>
          <a:chExt cx="0" cy="0"/>
        </a:xfrm>
      </p:grpSpPr>
      <p:sp>
        <p:nvSpPr>
          <p:cNvPr name="Freeform 2" id="2"/>
          <p:cNvSpPr/>
          <p:nvPr/>
        </p:nvSpPr>
        <p:spPr>
          <a:xfrm flipH="false" flipV="false" rot="0">
            <a:off x="-7281905" y="-11282405"/>
            <a:ext cx="32851810" cy="32851810"/>
          </a:xfrm>
          <a:custGeom>
            <a:avLst/>
            <a:gdLst/>
            <a:ahLst/>
            <a:cxnLst/>
            <a:rect r="r" b="b" t="t" l="l"/>
            <a:pathLst>
              <a:path h="32851810" w="32851810">
                <a:moveTo>
                  <a:pt x="0" y="0"/>
                </a:moveTo>
                <a:lnTo>
                  <a:pt x="32851810" y="0"/>
                </a:lnTo>
                <a:lnTo>
                  <a:pt x="32851810" y="32851810"/>
                </a:lnTo>
                <a:lnTo>
                  <a:pt x="0" y="3285181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73494">
            <a:off x="9065392" y="5756882"/>
            <a:ext cx="4721366" cy="7113169"/>
          </a:xfrm>
          <a:custGeom>
            <a:avLst/>
            <a:gdLst/>
            <a:ahLst/>
            <a:cxnLst/>
            <a:rect r="r" b="b" t="t" l="l"/>
            <a:pathLst>
              <a:path h="7113169" w="4721366">
                <a:moveTo>
                  <a:pt x="0" y="0"/>
                </a:moveTo>
                <a:lnTo>
                  <a:pt x="4721366" y="0"/>
                </a:lnTo>
                <a:lnTo>
                  <a:pt x="4721366" y="7113169"/>
                </a:lnTo>
                <a:lnTo>
                  <a:pt x="0" y="7113169"/>
                </a:lnTo>
                <a:lnTo>
                  <a:pt x="0" y="0"/>
                </a:lnTo>
                <a:close/>
              </a:path>
            </a:pathLst>
          </a:custGeom>
          <a:blipFill>
            <a:blip r:embed="rId4">
              <a:alphaModFix amt="88000"/>
            </a:blip>
            <a:stretch>
              <a:fillRect l="0" t="0" r="0" b="0"/>
            </a:stretch>
          </a:blipFill>
        </p:spPr>
      </p:sp>
      <p:sp>
        <p:nvSpPr>
          <p:cNvPr name="TextBox 4" id="4"/>
          <p:cNvSpPr txBox="true"/>
          <p:nvPr/>
        </p:nvSpPr>
        <p:spPr>
          <a:xfrm rot="0">
            <a:off x="1028700" y="2299395"/>
            <a:ext cx="9590738" cy="1275196"/>
          </a:xfrm>
          <a:prstGeom prst="rect">
            <a:avLst/>
          </a:prstGeom>
        </p:spPr>
        <p:txBody>
          <a:bodyPr anchor="t" rtlCol="false" tIns="0" lIns="0" bIns="0" rIns="0">
            <a:spAutoFit/>
          </a:bodyPr>
          <a:lstStyle/>
          <a:p>
            <a:pPr algn="l" marL="0" indent="0" lvl="0">
              <a:lnSpc>
                <a:spcPts val="9450"/>
              </a:lnSpc>
              <a:spcBef>
                <a:spcPct val="0"/>
              </a:spcBef>
            </a:pPr>
            <a:r>
              <a:rPr lang="en-US" sz="9743">
                <a:solidFill>
                  <a:srgbClr val="EF4B33"/>
                </a:solidFill>
                <a:latin typeface="Tropika"/>
                <a:ea typeface="Tropika"/>
                <a:cs typeface="Tropika"/>
                <a:sym typeface="Tropika"/>
              </a:rPr>
              <a:t>CONCLUSION</a:t>
            </a:r>
          </a:p>
        </p:txBody>
      </p:sp>
      <p:sp>
        <p:nvSpPr>
          <p:cNvPr name="Freeform 5" id="5"/>
          <p:cNvSpPr/>
          <p:nvPr/>
        </p:nvSpPr>
        <p:spPr>
          <a:xfrm flipH="false" flipV="false" rot="0">
            <a:off x="16303406" y="7258555"/>
            <a:ext cx="859716" cy="1115957"/>
          </a:xfrm>
          <a:custGeom>
            <a:avLst/>
            <a:gdLst/>
            <a:ahLst/>
            <a:cxnLst/>
            <a:rect r="r" b="b" t="t" l="l"/>
            <a:pathLst>
              <a:path h="1115957" w="859716">
                <a:moveTo>
                  <a:pt x="0" y="0"/>
                </a:moveTo>
                <a:lnTo>
                  <a:pt x="859716" y="0"/>
                </a:lnTo>
                <a:lnTo>
                  <a:pt x="859716" y="1115957"/>
                </a:lnTo>
                <a:lnTo>
                  <a:pt x="0" y="11159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0566359" y="1531867"/>
            <a:ext cx="859716" cy="1115957"/>
          </a:xfrm>
          <a:custGeom>
            <a:avLst/>
            <a:gdLst/>
            <a:ahLst/>
            <a:cxnLst/>
            <a:rect r="r" b="b" t="t" l="l"/>
            <a:pathLst>
              <a:path h="1115957" w="859716">
                <a:moveTo>
                  <a:pt x="0" y="0"/>
                </a:moveTo>
                <a:lnTo>
                  <a:pt x="859716" y="0"/>
                </a:lnTo>
                <a:lnTo>
                  <a:pt x="859716" y="1115956"/>
                </a:lnTo>
                <a:lnTo>
                  <a:pt x="0" y="11159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3700795" y="0"/>
            <a:ext cx="5205222" cy="8229600"/>
          </a:xfrm>
          <a:custGeom>
            <a:avLst/>
            <a:gdLst/>
            <a:ahLst/>
            <a:cxnLst/>
            <a:rect r="r" b="b" t="t" l="l"/>
            <a:pathLst>
              <a:path h="8229600" w="5205222">
                <a:moveTo>
                  <a:pt x="0" y="0"/>
                </a:moveTo>
                <a:lnTo>
                  <a:pt x="5205222" y="0"/>
                </a:lnTo>
                <a:lnTo>
                  <a:pt x="5205222" y="8229600"/>
                </a:lnTo>
                <a:lnTo>
                  <a:pt x="0" y="8229600"/>
                </a:lnTo>
                <a:lnTo>
                  <a:pt x="0" y="0"/>
                </a:lnTo>
                <a:close/>
              </a:path>
            </a:pathLst>
          </a:custGeom>
          <a:blipFill>
            <a:blip r:embed="rId7"/>
            <a:stretch>
              <a:fillRect l="0" t="0" r="0" b="0"/>
            </a:stretch>
          </a:blipFill>
        </p:spPr>
      </p:sp>
      <p:sp>
        <p:nvSpPr>
          <p:cNvPr name="TextBox 8" id="8"/>
          <p:cNvSpPr txBox="true"/>
          <p:nvPr/>
        </p:nvSpPr>
        <p:spPr>
          <a:xfrm rot="0">
            <a:off x="1202446" y="4047360"/>
            <a:ext cx="9243246" cy="4126231"/>
          </a:xfrm>
          <a:prstGeom prst="rect">
            <a:avLst/>
          </a:prstGeom>
        </p:spPr>
        <p:txBody>
          <a:bodyPr anchor="t" rtlCol="false" tIns="0" lIns="0" bIns="0" rIns="0">
            <a:spAutoFit/>
          </a:bodyPr>
          <a:lstStyle/>
          <a:p>
            <a:pPr algn="l" marL="0" indent="0" lvl="0">
              <a:lnSpc>
                <a:spcPts val="4619"/>
              </a:lnSpc>
              <a:spcBef>
                <a:spcPct val="0"/>
              </a:spcBef>
            </a:pPr>
            <a:r>
              <a:rPr lang="en-US" sz="3299">
                <a:solidFill>
                  <a:srgbClr val="6D0E00"/>
                </a:solidFill>
                <a:latin typeface="Jua"/>
                <a:ea typeface="Jua"/>
                <a:cs typeface="Jua"/>
                <a:sym typeface="Jua"/>
              </a:rPr>
              <a:t>Examining delivery times, order progress, and customer feedback allows us to uncover valuable insights that boost engagement and streamline operations. Tackling these challenges is essential to improving customer loyalty and increasing revenue, ensuring Zomato stays ahead in the competitive food delivery industry.</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DAGlMKjFFGU</dc:identifier>
  <dcterms:modified xsi:type="dcterms:W3CDTF">2011-08-01T06:04:30Z</dcterms:modified>
  <cp:revision>1</cp:revision>
  <dc:title>Presented By - Mohi Gupta</dc:title>
</cp:coreProperties>
</file>